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324" r:id="rId5"/>
    <p:sldId id="309" r:id="rId6"/>
    <p:sldId id="314" r:id="rId7"/>
    <p:sldId id="326" r:id="rId8"/>
    <p:sldId id="288" r:id="rId9"/>
    <p:sldId id="327" r:id="rId10"/>
    <p:sldId id="312" r:id="rId11"/>
    <p:sldId id="313" r:id="rId12"/>
    <p:sldId id="264" r:id="rId13"/>
    <p:sldId id="299" r:id="rId14"/>
    <p:sldId id="301" r:id="rId15"/>
    <p:sldId id="302" r:id="rId16"/>
    <p:sldId id="307" r:id="rId17"/>
    <p:sldId id="263" r:id="rId18"/>
    <p:sldId id="303" r:id="rId19"/>
    <p:sldId id="328" r:id="rId20"/>
    <p:sldId id="331" r:id="rId21"/>
    <p:sldId id="292" r:id="rId22"/>
    <p:sldId id="293" r:id="rId23"/>
    <p:sldId id="315" r:id="rId24"/>
    <p:sldId id="330" r:id="rId25"/>
    <p:sldId id="316" r:id="rId26"/>
    <p:sldId id="329" r:id="rId27"/>
    <p:sldId id="296" r:id="rId28"/>
    <p:sldId id="333" r:id="rId29"/>
    <p:sldId id="334" r:id="rId30"/>
    <p:sldId id="297" r:id="rId31"/>
    <p:sldId id="265" r:id="rId32"/>
    <p:sldId id="30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66"/>
    <a:srgbClr val="8E0E17"/>
    <a:srgbClr val="0000FF"/>
    <a:srgbClr val="3333CC"/>
    <a:srgbClr val="CC9900"/>
    <a:srgbClr val="FF9900"/>
    <a:srgbClr val="E0EF1D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5D22-20A3-4B92-A2D8-8541DBBF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1C08-0AC7-46E4-B77C-C79F014B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7862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/>
              <a:t>« В конце зимы у льда, как всегда было плохое настроение. Переменчивая погода не благоприятствовала его самочувствию: то мороз ударит, то солнце пригреет – лед то крепнет, то подтаивает…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	Да еще школьники совершенно не считаются с моим состоянием, - ворчал лед…»             </a:t>
            </a:r>
          </a:p>
          <a:p>
            <a:pPr>
              <a:buNone/>
            </a:pPr>
            <a:r>
              <a:rPr lang="ru-RU" b="1" i="1" dirty="0" smtClean="0"/>
              <a:t>	</a:t>
            </a:r>
            <a:r>
              <a:rPr lang="ru-RU" i="1" dirty="0" smtClean="0"/>
              <a:t>О.В. Нефедова.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 descr="C:\Documents and Settings\Admin\Рабочий стол\для презент. тонкий лед\1302847548_s2720005-7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3888" y="3140969"/>
            <a:ext cx="5112568" cy="3466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трех дней,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122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35756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Прочность льда можно определить визуально: лед голубого цвета – прочный, белого – прочность его в 2 раза меньше, серый, матово-белый или с желтоватым оттенком лед ненадежен.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714620"/>
            <a:ext cx="2500330" cy="3738811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Копия 800xp1090843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143248"/>
            <a:ext cx="410678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ля презент. тонкий лед\Копия 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6015" y="1714488"/>
            <a:ext cx="9200015" cy="514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428604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011_2_0.pre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102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42988" y="5000636"/>
            <a:ext cx="7129462" cy="1597014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Не катайтесь на лыжах и не играйте на тонком льду!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Он может треснуть и вы окажитесь под ним.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011_3.pre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1126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28662" y="4786322"/>
            <a:ext cx="7129463" cy="178595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3600" dirty="0" smtClean="0">
                <a:solidFill>
                  <a:srgbClr val="990099"/>
                </a:solidFill>
                <a:latin typeface="Georgia" pitchFamily="18" charset="0"/>
              </a:rPr>
              <a:t>Никогда не скатывайтесь на  санках с горки на лед.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hiteschool.narod.ru/zdorov_bez/led_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86808" cy="5715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Несоблюдение этих советов могут привести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провалу на льду.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сожалению, помощь попавшим в беду на воде приходит иногда слишком поздно, и происшествие </a:t>
            </a:r>
          </a:p>
          <a:p>
            <a:pPr algn="ctr">
              <a:buNone/>
            </a:pPr>
            <a:r>
              <a:rPr lang="ru-RU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заканчивается трагически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этого не случилось, необходимо помнить, что выходить на лед можно только в крайнем случае и с максимальной осторожностью.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012__1kopiya.pre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428604"/>
            <a:ext cx="5486400" cy="4114800"/>
          </a:xfrm>
        </p:spPr>
      </p:pic>
      <p:sp>
        <p:nvSpPr>
          <p:cNvPr id="122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14348" y="4786322"/>
            <a:ext cx="7786742" cy="1500198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Если под вами начал трескаться лёд,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не бегите!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Плавно ложитесь на лёд и перекатывайтесь в безопасное место.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Не поддавайтесь панике –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тысячи людей проваливались до вас и спаслись.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Постарайтесь удержаться от погружения в воду с головой. </a:t>
            </a:r>
            <a:endParaRPr lang="ru-RU" dirty="0"/>
          </a:p>
        </p:txBody>
      </p:sp>
      <p:pic>
        <p:nvPicPr>
          <p:cNvPr id="5" name="Содержимое 4" descr="MCHS-3"/>
          <p:cNvPicPr>
            <a:picLocks noGrp="1"/>
          </p:cNvPicPr>
          <p:nvPr>
            <p:ph sz="half" idx="1"/>
          </p:nvPr>
        </p:nvPicPr>
        <p:blipFill>
          <a:blip r:embed="rId2" cstate="email"/>
          <a:srcRect r="3279" b="25334"/>
          <a:stretch>
            <a:fillRect/>
          </a:stretch>
        </p:blipFill>
        <p:spPr bwMode="auto">
          <a:xfrm>
            <a:off x="357158" y="2285992"/>
            <a:ext cx="4248472" cy="344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5"/>
            <a:ext cx="9144000" cy="40085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солнца лед на водоемах становится рыхлым и непрочным. В это время выходить на его поверхность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крайне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Однако каждый год многие люди пренебрегают мерами предосторожности и выходят на тонкий весенний лед, тем самым, подвергая свою жизнь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смертельной опасности.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Admin\Рабочий стол\для презент. тонкий лед\ic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4221088"/>
            <a:ext cx="2243441" cy="2243441"/>
          </a:xfrm>
          <a:prstGeom prst="rect">
            <a:avLst/>
          </a:prstGeom>
          <a:noFill/>
        </p:spPr>
      </p:pic>
      <p:pic>
        <p:nvPicPr>
          <p:cNvPr id="5" name="Рисунок 4" descr="dd4aa115e1649ed3808607bc32f30b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1872208" cy="2420888"/>
          </a:xfrm>
          <a:prstGeom prst="rect">
            <a:avLst/>
          </a:prstGeom>
        </p:spPr>
      </p:pic>
      <p:pic>
        <p:nvPicPr>
          <p:cNvPr id="6" name="Рисунок 5" descr="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61048"/>
            <a:ext cx="3531072" cy="264241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pPr marL="342900" indent="-342900"/>
            <a:r>
              <a:rPr lang="ru-RU" dirty="0" smtClean="0">
                <a:latin typeface="Calibri" pitchFamily="34" charset="0"/>
              </a:rPr>
              <a:t>	</a:t>
            </a:r>
            <a:r>
              <a:rPr lang="ru-RU" sz="2800" dirty="0" smtClean="0">
                <a:latin typeface="Impact" pitchFamily="34" charset="0"/>
              </a:rPr>
              <a:t>Делайте </a:t>
            </a:r>
            <a:r>
              <a:rPr lang="ru-RU" sz="2800" dirty="0">
                <a:latin typeface="Impact" pitchFamily="34" charset="0"/>
              </a:rPr>
              <a:t>ногами непрерывные движения так, словно вы крутите педали велосипеда. 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Не </a:t>
            </a:r>
            <a:r>
              <a:rPr lang="ru-RU" sz="2800" dirty="0">
                <a:latin typeface="Impact" pitchFamily="34" charset="0"/>
              </a:rPr>
              <a:t>пытайтесь сразу выбраться на лед. Вокруг полыньи лед очень хрупкий и не выдержит тяжести вашего тела. 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</a:t>
            </a:r>
            <a:r>
              <a:rPr lang="ru-RU" sz="2800" dirty="0" smtClean="0">
                <a:solidFill>
                  <a:srgbClr val="CC0066"/>
                </a:solidFill>
                <a:latin typeface="Impact" pitchFamily="34" charset="0"/>
              </a:rPr>
              <a:t>Продвигайтесь </a:t>
            </a:r>
            <a:r>
              <a:rPr lang="ru-RU" sz="2800" dirty="0">
                <a:solidFill>
                  <a:srgbClr val="CC0066"/>
                </a:solidFill>
                <a:latin typeface="Impact" pitchFamily="34" charset="0"/>
              </a:rPr>
              <a:t>в ту сторону, откуда пришли </a:t>
            </a:r>
            <a:r>
              <a:rPr lang="ru-RU" sz="2800" dirty="0">
                <a:latin typeface="Impact" pitchFamily="34" charset="0"/>
              </a:rPr>
              <a:t>или до ближайшего берега, кроша на своем пути ледяную кромку руками.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Как </a:t>
            </a:r>
            <a:r>
              <a:rPr lang="ru-RU" sz="2800" dirty="0">
                <a:latin typeface="Impact" pitchFamily="34" charset="0"/>
              </a:rPr>
              <a:t>только лед перестанет ломаться под вашими ударами, </a:t>
            </a:r>
            <a:r>
              <a:rPr lang="ru-RU" sz="2800" dirty="0">
                <a:solidFill>
                  <a:srgbClr val="CC0066"/>
                </a:solidFill>
                <a:latin typeface="Impact" pitchFamily="34" charset="0"/>
              </a:rPr>
              <a:t>положите руки на лед</a:t>
            </a:r>
            <a:r>
              <a:rPr lang="ru-RU" sz="2800" dirty="0">
                <a:latin typeface="Impact" pitchFamily="34" charset="0"/>
              </a:rPr>
              <a:t>, протянув их как можно дальше, и изо всех сил толкайтесь ногами, стараясь придать туловищу горизонтальное положение</a:t>
            </a:r>
            <a:r>
              <a:rPr lang="ru-RU" sz="2800" dirty="0" smtClean="0">
                <a:latin typeface="Impact" pitchFamily="34" charset="0"/>
              </a:rPr>
              <a:t>.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Не </a:t>
            </a:r>
            <a:r>
              <a:rPr lang="ru-RU" sz="2800" dirty="0">
                <a:latin typeface="Impact" pitchFamily="34" charset="0"/>
              </a:rPr>
              <a:t>опирайтесь на лед всей тяжестью тела: он может снова провалиться, и вы с головой окунетесь в воду. </a:t>
            </a:r>
          </a:p>
          <a:p>
            <a:pPr marL="342900" indent="-342900"/>
            <a:r>
              <a:rPr lang="ru-RU" sz="2400" dirty="0" smtClean="0">
                <a:latin typeface="Calibri" pitchFamily="34" charset="0"/>
              </a:rPr>
              <a:t>	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784976" cy="302433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sz="3500" dirty="0" smtClean="0">
                <a:latin typeface="+mj-lt"/>
                <a:cs typeface="Aharoni" pitchFamily="2" charset="-79"/>
              </a:rPr>
              <a:t>Постарайтесь добиться того, чтобы ваше тело оказалось </a:t>
            </a:r>
            <a:r>
              <a:rPr lang="ru-RU" sz="35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haroni" pitchFamily="2" charset="-79"/>
              </a:rPr>
              <a:t>вровень со льдом</a:t>
            </a:r>
            <a:r>
              <a:rPr lang="ru-RU" sz="3500" dirty="0" smtClean="0">
                <a:latin typeface="+mj-lt"/>
                <a:cs typeface="Aharoni" pitchFamily="2" charset="-79"/>
              </a:rPr>
              <a:t>. </a:t>
            </a:r>
          </a:p>
          <a:p>
            <a:pPr>
              <a:buNone/>
            </a:pPr>
            <a:r>
              <a:rPr lang="ru-RU" sz="3500" dirty="0" smtClean="0">
                <a:latin typeface="+mj-lt"/>
                <a:cs typeface="Aharoni" pitchFamily="2" charset="-79"/>
              </a:rPr>
              <a:t>	После этого </a:t>
            </a:r>
            <a:r>
              <a:rPr lang="ru-RU" sz="3500" b="1" dirty="0" smtClean="0">
                <a:ln w="12700">
                  <a:solidFill>
                    <a:srgbClr val="CC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haroni" pitchFamily="2" charset="-79"/>
              </a:rPr>
              <a:t>наползайте на лед</a:t>
            </a:r>
            <a:r>
              <a:rPr lang="ru-RU" sz="3500" dirty="0" smtClean="0">
                <a:latin typeface="+mj-lt"/>
                <a:cs typeface="Aharoni" pitchFamily="2" charset="-79"/>
              </a:rPr>
              <a:t>, продолжая отталкиваться ногами и помогая себе руками: осторожно </a:t>
            </a:r>
            <a:r>
              <a:rPr lang="ru-RU" sz="35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Aharoni" pitchFamily="2" charset="-79"/>
              </a:rPr>
              <a:t>налегая грудью на край льда </a:t>
            </a:r>
            <a:r>
              <a:rPr lang="ru-RU" sz="3500" dirty="0" smtClean="0">
                <a:latin typeface="+mj-lt"/>
                <a:cs typeface="Aharoni" pitchFamily="2" charset="-79"/>
              </a:rPr>
              <a:t>и забросив одну, а потом и другую ноги на лед.</a:t>
            </a:r>
            <a:endParaRPr lang="ru-RU" sz="3500" dirty="0">
              <a:latin typeface="+mj-lt"/>
              <a:cs typeface="Aharoni" pitchFamily="2" charset="-79"/>
            </a:endParaRPr>
          </a:p>
        </p:txBody>
      </p:sp>
      <p:pic>
        <p:nvPicPr>
          <p:cNvPr id="7170" name="Picture 2" descr="C:\Documents and Settings\Admin\Рабочий стол\для презент. тонкий лед\1111111111111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3501008"/>
            <a:ext cx="428625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5719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Если лед выдержал, перекатываясь, медленно ползите к берегу,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FF00"/>
                </a:solidFill>
              </a:rPr>
              <a:t>одновременно призывая на помощь.</a:t>
            </a:r>
            <a:endParaRPr lang="ru-RU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Ползите в ту сторону – откуда пришли, ведь лед здесь уже проверен на прочность.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4"/>
            <a:ext cx="8072494" cy="268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6 из 6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1438" y="-11572875"/>
            <a:ext cx="10587037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http://ramina.ru/esmi3/img/admirk/go_4s/ice3_04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5688632" cy="26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Несмотря на то, что сырость и холод толкают вас побежать и согреться, </a:t>
            </a:r>
          </a:p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будьте осторожны до самого берега.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5370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MCHS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0"/>
            <a:ext cx="6696744" cy="549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 r="-4755"/>
          <a:stretch>
            <a:fillRect/>
          </a:stretch>
        </p:blipFill>
        <p:spPr bwMode="auto">
          <a:xfrm>
            <a:off x="323528" y="5607080"/>
            <a:ext cx="1913394" cy="12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000364" y="0"/>
            <a:ext cx="5676092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Если на ваших глазах провалился на льду человек, </a:t>
            </a: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крикните, что идете на </a:t>
            </a:r>
            <a:r>
              <a:rPr lang="ru-RU" sz="2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помощь. </a:t>
            </a:r>
            <a:endParaRPr lang="ru-RU" sz="25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Приближаться к полынье можно только ползком, широко раскинув руки. </a:t>
            </a: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Будет лучше, если вы сможете подложить  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подручные средства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- увеличить площадь опоры - и ползти  на них.</a:t>
            </a:r>
          </a:p>
          <a:p>
            <a:r>
              <a:rPr lang="ru-RU" sz="2500" dirty="0" smtClean="0">
                <a:solidFill>
                  <a:srgbClr val="FF0000"/>
                </a:solidFill>
                <a:latin typeface="Calibri" pitchFamily="34" charset="0"/>
              </a:rPr>
              <a:t>Подручные </a:t>
            </a:r>
            <a:r>
              <a:rPr lang="ru-RU" sz="2500" dirty="0">
                <a:solidFill>
                  <a:srgbClr val="FF0000"/>
                </a:solidFill>
                <a:latin typeface="Calibri" pitchFamily="34" charset="0"/>
              </a:rPr>
              <a:t>средства.</a:t>
            </a:r>
            <a:r>
              <a:rPr lang="ru-RU" sz="2500" dirty="0">
                <a:latin typeface="Calibri" pitchFamily="34" charset="0"/>
              </a:rPr>
              <a:t> </a:t>
            </a:r>
            <a:endParaRPr lang="ru-RU" sz="2500" dirty="0" smtClean="0">
              <a:latin typeface="Calibri" pitchFamily="34" charset="0"/>
            </a:endParaRPr>
          </a:p>
          <a:p>
            <a:r>
              <a:rPr lang="ru-RU" sz="2500" dirty="0" smtClean="0">
                <a:latin typeface="Calibri" pitchFamily="34" charset="0"/>
              </a:rPr>
              <a:t>В </a:t>
            </a:r>
            <a:r>
              <a:rPr lang="ru-RU" sz="2500" dirty="0">
                <a:latin typeface="Calibri" pitchFamily="34" charset="0"/>
              </a:rPr>
              <a:t>экстренных ситуациях для оказания помощи утопающему могут быть использованы подручные средства</a:t>
            </a:r>
            <a:r>
              <a:rPr lang="ru-RU" sz="2500" dirty="0" smtClean="0">
                <a:latin typeface="Calibri" pitchFamily="34" charset="0"/>
              </a:rPr>
              <a:t>:</a:t>
            </a:r>
          </a:p>
          <a:p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>
                <a:latin typeface="Calibri" pitchFamily="34" charset="0"/>
              </a:rPr>
              <a:t>бревна, шесты, лыжи, щиты, веревки, брючные ремни, личная одежда и др.</a:t>
            </a:r>
          </a:p>
        </p:txBody>
      </p:sp>
      <p:pic>
        <p:nvPicPr>
          <p:cNvPr id="16387" name="Picture 2" descr="Картинка 34 из 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00364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13 из 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76872"/>
            <a:ext cx="30718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51766"/>
            <a:ext cx="3071802" cy="21062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6 из 68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1438" y="-11572875"/>
            <a:ext cx="10587037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С плаката Омского МЧ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8640"/>
            <a:ext cx="6949405" cy="61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15370" cy="65722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dirty="0" smtClean="0"/>
              <a:t>	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Не следует сразу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становиться на колени 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или вставать.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Лед может не выдержать и обломиться. </a:t>
            </a:r>
          </a:p>
          <a:p>
            <a:pPr lvl="0">
              <a:buNone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Осторожно вытащите пострадавшего на лед, 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вместе ползком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 выбирайтесь из опасной зоны.</a:t>
            </a:r>
          </a:p>
          <a:p>
            <a:pPr lvl="0">
              <a:buNone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Ползите в ту сторону – откуда пришли.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Пострадавшему необходимо помочь быстро добраться до ближайшего берега. Все действия должны быть согласованы.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 </a:t>
            </a:r>
            <a:br>
              <a:rPr lang="ru-RU" sz="3600" dirty="0" smtClean="0">
                <a:latin typeface="Constantia" pitchFamily="18" charset="0"/>
                <a:cs typeface="Tahoma" pitchFamily="34" charset="0"/>
              </a:rPr>
            </a:b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Кроме того, нужно помнить, что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ahoma" pitchFamily="34" charset="0"/>
              </a:rPr>
              <a:t>снег впитывает воду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 так же хорошо, как и губка. Поэтому прежде, чем вы найдете возможность высушить мокрую одежду (если переодеться не во что), попавшему в воду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	</a:t>
            </a:r>
            <a:r>
              <a:rPr lang="ru-RU" sz="3600" u="sng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необходимо лечь на снег и некоторое время покататься в нем</a:t>
            </a:r>
            <a:r>
              <a:rPr lang="ru-RU" sz="36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 </a:t>
            </a:r>
            <a:endParaRPr lang="ru-RU" sz="3600" dirty="0" smtClean="0">
              <a:ln w="18415" cmpd="sng">
                <a:solidFill>
                  <a:srgbClr val="990099"/>
                </a:solidFill>
                <a:prstDash val="solid"/>
              </a:ln>
              <a:solidFill>
                <a:srgbClr val="7030A0"/>
              </a:solidFill>
              <a:latin typeface="Constantia" pitchFamily="18" charset="0"/>
              <a:cs typeface="Tahoma" pitchFamily="34" charset="0"/>
            </a:endParaRPr>
          </a:p>
          <a:p>
            <a:pPr lvl="0">
              <a:buNone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	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57364"/>
          </a:xfrm>
        </p:spPr>
        <p:txBody>
          <a:bodyPr anchor="t">
            <a:normAutofit fontScale="9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Оказать помощь пострадавшему следует как можно быстрее, так как человек, находясь в холодной воде, замерзает и теряет сознание </a:t>
            </a: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10—30 мин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(в зависимости от погодных условий).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643050"/>
            <a:ext cx="5357818" cy="5214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sz="2900" b="1" dirty="0" smtClean="0">
                <a:ln w="10541" cmpd="sng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С пострадавшего следует:</a:t>
            </a:r>
            <a:endParaRPr lang="ru-RU" sz="2900" dirty="0" smtClean="0">
              <a:ln w="10541" cmpd="sng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 снять мокрую одежду,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 энергично растереть тело (до покраснения кожи)   суконкой, любой другой мягкой тканью или руками (</a:t>
            </a:r>
            <a:r>
              <a:rPr lang="ru-RU" sz="2900" dirty="0" smtClean="0"/>
              <a:t>ни в коем случае нельзя </a:t>
            </a:r>
            <a:r>
              <a:rPr lang="ru-RU" sz="2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растирать пострадавшего снегом </a:t>
            </a:r>
            <a:r>
              <a:rPr lang="ru-RU" sz="2900" dirty="0" smtClean="0">
                <a:solidFill>
                  <a:srgbClr val="0000FF"/>
                </a:solidFill>
              </a:rPr>
              <a:t>– </a:t>
            </a:r>
            <a:r>
              <a:rPr lang="ru-RU" sz="2900" dirty="0" smtClean="0"/>
              <a:t>можно травмировать кожу и занести инфекцию),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/>
              <a:t>	</a:t>
            </a:r>
            <a:r>
              <a:rPr lang="ru-RU" sz="2900" dirty="0" smtClean="0">
                <a:solidFill>
                  <a:srgbClr val="0000FF"/>
                </a:solidFill>
              </a:rPr>
              <a:t>дать горячее сладкое питье,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поделиться с пострадавшим одеждой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и по возможности доставить в теплое помещение или обогреть его около разведенного костра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3" descr="MCHS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371474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225668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Итак повторим алгоритм действий при оказании первой помощи провалившемуся под лед:</a:t>
            </a:r>
            <a:br>
              <a:rPr lang="ru-RU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0" y="2143117"/>
            <a:ext cx="4572000" cy="4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1. 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Оценка обстановки и ее опасности для оказывающего помощь.</a:t>
            </a: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Прекращение действия травмирующего фактора (извлечение пострадавшего из полыньи (проруби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).</a:t>
            </a:r>
            <a:endParaRPr lang="ru-RU" sz="2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Оценка состояния пострадавшего.</a:t>
            </a: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Оказание медицинской помощи.</a:t>
            </a: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Доставка пострадавшего в лечебное учреждение.</a:t>
            </a:r>
          </a:p>
        </p:txBody>
      </p:sp>
      <p:pic>
        <p:nvPicPr>
          <p:cNvPr id="8" name="Содержимое 7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2500298" cy="1600200"/>
          </a:xfrm>
        </p:spPr>
      </p:pic>
      <p:pic>
        <p:nvPicPr>
          <p:cNvPr id="9" name="Рисунок 8" descr="imag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714752"/>
            <a:ext cx="2214578" cy="1500198"/>
          </a:xfrm>
          <a:prstGeom prst="rect">
            <a:avLst/>
          </a:prstGeom>
        </p:spPr>
      </p:pic>
      <p:pic>
        <p:nvPicPr>
          <p:cNvPr id="10" name="Рисунок 9" descr="imag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010151"/>
            <a:ext cx="2357421" cy="163356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lvl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>
              <a:buNone/>
            </a:pP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714751"/>
            <a:ext cx="3000396" cy="258905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для презент. тонкий лед\416815_DETAI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4071941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4360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безопасности!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чрезвычайных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ситуациях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звонить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 льда – нет проблемы. </a:t>
            </a:r>
          </a:p>
        </p:txBody>
      </p:sp>
      <p:pic>
        <p:nvPicPr>
          <p:cNvPr id="18435" name="Picture 7" descr="0_6bbd_fdde98ea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05000"/>
            <a:ext cx="8064500" cy="4619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4239422771_8a9e87c6a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3779912" cy="2427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endParaRPr lang="ru-RU" sz="4800" dirty="0"/>
          </a:p>
        </p:txBody>
      </p:sp>
      <p:pic>
        <p:nvPicPr>
          <p:cNvPr id="5" name="Содержимое 4" descr="kYKpWCJpKs-big-reduce3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5373216"/>
            <a:ext cx="2304256" cy="12241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268760"/>
            <a:ext cx="5436096" cy="47419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ru-RU" sz="3900" dirty="0" smtClean="0">
                <a:latin typeface="Tahoma" pitchFamily="34" charset="0"/>
                <a:cs typeface="Tahoma" pitchFamily="34" charset="0"/>
              </a:rPr>
              <a:t>В устьях рек и притоках прочность льда ослаблена. </a:t>
            </a:r>
          </a:p>
          <a:p>
            <a:pPr>
              <a:buNone/>
            </a:pPr>
            <a:r>
              <a:rPr lang="ru-RU" sz="3900" dirty="0" smtClean="0">
                <a:latin typeface="Tahoma" pitchFamily="34" charset="0"/>
                <a:cs typeface="Tahoma" pitchFamily="34" charset="0"/>
              </a:rPr>
              <a:t>	Лед непрочен: </a:t>
            </a:r>
          </a:p>
          <a:p>
            <a:pPr>
              <a:buNone/>
            </a:pPr>
            <a:r>
              <a:rPr lang="ru-RU" sz="3900" dirty="0" smtClean="0">
                <a:latin typeface="Tahoma" pitchFamily="34" charset="0"/>
                <a:cs typeface="Tahoma" pitchFamily="34" charset="0"/>
              </a:rPr>
              <a:t>	в местах быстрого течения, бьющих ключей и местах слива канализации и теплых вод</a:t>
            </a:r>
          </a:p>
          <a:p>
            <a:pPr algn="just"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</a:t>
            </a:r>
            <a:endParaRPr lang="ru-RU" dirty="0"/>
          </a:p>
        </p:txBody>
      </p:sp>
      <p:pic>
        <p:nvPicPr>
          <p:cNvPr id="6" name="Рисунок 5" descr="big42460008310f8f0a39b828e6ba4aa5be905cc80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381544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509120"/>
            <a:ext cx="8229600" cy="212504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latin typeface="Arial Black" pitchFamily="34" charset="0"/>
              </a:rPr>
              <a:t>Необходимо помнить, что лед всегда бывает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latin typeface="Arial Black" pitchFamily="34" charset="0"/>
              </a:rPr>
              <a:t>	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тоньше</a:t>
            </a:r>
            <a:r>
              <a:rPr lang="ru-RU" sz="2800" dirty="0" smtClean="0">
                <a:latin typeface="Arial Black" pitchFamily="34" charset="0"/>
              </a:rPr>
              <a:t> над глубоким местом и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	менее крепким</a:t>
            </a:r>
            <a:r>
              <a:rPr lang="ru-RU" sz="2800" dirty="0" smtClean="0">
                <a:latin typeface="Arial Black" pitchFamily="34" charset="0"/>
              </a:rPr>
              <a:t> около зарослей.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19460" name="Picture 7" descr="Изображение 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60648"/>
            <a:ext cx="7704856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8229600" cy="1440458"/>
          </a:xfrm>
        </p:spPr>
        <p:txBody>
          <a:bodyPr>
            <a:normAutofit fontScale="92500"/>
          </a:bodyPr>
          <a:lstStyle/>
          <a:p>
            <a:pPr algn="just" eaLnBrk="1" hangingPunct="1">
              <a:buNone/>
              <a:defRPr/>
            </a:pPr>
            <a:r>
              <a:rPr lang="ru-RU" sz="2000" dirty="0" smtClean="0"/>
              <a:t>	</a:t>
            </a: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Остерегайтесь мест, </a:t>
            </a:r>
          </a:p>
          <a:p>
            <a:pPr algn="just" eaLnBrk="1" hangingPunct="1">
              <a:buNone/>
              <a:defRPr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	где в водоем впадают ручьи, около прибрежной растительности и льда молочно-белого цвета.</a:t>
            </a:r>
          </a:p>
        </p:txBody>
      </p:sp>
      <p:pic>
        <p:nvPicPr>
          <p:cNvPr id="25604" name="Picture 7" descr="0_5d48_6c31d092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628800"/>
            <a:ext cx="8496300" cy="489654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96753"/>
            <a:ext cx="4608512" cy="43204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Опасен лед вблизи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 вмерзших предметов,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полыни, проруби, трещин и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Опасен лед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под сугробами, так как под ними вода замерзает плохо и неравномерно.  </a:t>
            </a:r>
          </a:p>
          <a:p>
            <a:pPr algn="just"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</a:t>
            </a:r>
            <a:endParaRPr lang="ru-RU" dirty="0"/>
          </a:p>
        </p:txBody>
      </p:sp>
      <p:pic>
        <p:nvPicPr>
          <p:cNvPr id="5" name="Содержимое 4" descr="823866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77072"/>
            <a:ext cx="4038600" cy="2479842"/>
          </a:xfrm>
          <a:prstGeom prst="rect">
            <a:avLst/>
          </a:prstGeom>
        </p:spPr>
      </p:pic>
      <p:pic>
        <p:nvPicPr>
          <p:cNvPr id="6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5157192"/>
            <a:ext cx="3312368" cy="1440160"/>
          </a:xfrm>
          <a:prstGeom prst="rect">
            <a:avLst/>
          </a:prstGeom>
          <a:noFill/>
        </p:spPr>
      </p:pic>
      <p:pic>
        <p:nvPicPr>
          <p:cNvPr id="7" name="Рисунок 6" descr="13275162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3995936" cy="2448272"/>
          </a:xfrm>
          <a:prstGeom prst="rect">
            <a:avLst/>
          </a:prstGeom>
        </p:spPr>
      </p:pic>
      <p:pic>
        <p:nvPicPr>
          <p:cNvPr id="8" name="Рисунок 7" descr="VF3cPE2pa0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941168"/>
            <a:ext cx="4176464" cy="158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hiteschool.narod.ru/zdorov_bez/led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196753"/>
            <a:ext cx="5220072" cy="3744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Особо опасен лед</a:t>
            </a:r>
          </a:p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на болотах, </a:t>
            </a:r>
          </a:p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т.к. болота замерзают неравномерно, лед легко трескается и проваливается.</a:t>
            </a:r>
          </a:p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</a:t>
            </a:r>
            <a:endParaRPr lang="ru-RU" sz="3200" dirty="0"/>
          </a:p>
        </p:txBody>
      </p:sp>
      <p:pic>
        <p:nvPicPr>
          <p:cNvPr id="5" name="Содержимое 4" descr="823866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191440" cy="2232248"/>
          </a:xfrm>
          <a:prstGeom prst="rect">
            <a:avLst/>
          </a:prstGeom>
        </p:spPr>
      </p:pic>
      <p:pic>
        <p:nvPicPr>
          <p:cNvPr id="6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005064"/>
            <a:ext cx="4139952" cy="2564904"/>
          </a:xfrm>
          <a:prstGeom prst="rect">
            <a:avLst/>
          </a:prstGeom>
          <a:noFill/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013176"/>
            <a:ext cx="345638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373</Words>
  <Application>Microsoft Office PowerPoint</Application>
  <PresentationFormat>Экран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Это нужно знать!</vt:lpstr>
      <vt:lpstr> </vt:lpstr>
      <vt:lpstr>  </vt:lpstr>
      <vt:lpstr>Это нужно знать!</vt:lpstr>
      <vt:lpstr>Презентация PowerPoint</vt:lpstr>
      <vt:lpstr>Это нужно знать!</vt:lpstr>
      <vt:lpstr>Если температура воздуха выше 0 градусов держится более  трех дней,  то прочность льда снижается на 25%.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случилась беда! Что делать, если вы провалились в холодную воду: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Оказать помощь пострадавшему следует как можно быстрее, так как человек, находясь в холодной воде, замерзает и теряет сознание через 10—30 мин  (в зависимости от погодных условий). </vt:lpstr>
      <vt:lpstr>Итак повторим алгоритм действий при оказании первой помощи провалившемуся под лед: </vt:lpstr>
      <vt:lpstr>Презентация PowerPoint</vt:lpstr>
      <vt:lpstr>Презентация PowerPoint</vt:lpstr>
      <vt:lpstr>Нет льда – нет проблемы. </vt:lpstr>
    </vt:vector>
  </TitlesOfParts>
  <Company>кладбИще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Student</cp:lastModifiedBy>
  <cp:revision>116</cp:revision>
  <dcterms:created xsi:type="dcterms:W3CDTF">2009-03-31T08:54:10Z</dcterms:created>
  <dcterms:modified xsi:type="dcterms:W3CDTF">2018-11-15T03:52:56Z</dcterms:modified>
</cp:coreProperties>
</file>