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4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6" r:id="rId36"/>
    <p:sldId id="274" r:id="rId37"/>
    <p:sldId id="278" r:id="rId38"/>
    <p:sldId id="279" r:id="rId39"/>
    <p:sldId id="280" r:id="rId40"/>
    <p:sldId id="281" r:id="rId41"/>
    <p:sldId id="283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37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E520-1AB5-45AB-922D-F4CDB526B3D1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95018-0A84-44A6-B20D-919E4291AF8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909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E520-1AB5-45AB-922D-F4CDB526B3D1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95018-0A84-44A6-B20D-919E4291A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252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E520-1AB5-45AB-922D-F4CDB526B3D1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95018-0A84-44A6-B20D-919E4291A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850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30725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BD163-8B0E-436F-855A-7305115CB1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44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E520-1AB5-45AB-922D-F4CDB526B3D1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95018-0A84-44A6-B20D-919E4291A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060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E520-1AB5-45AB-922D-F4CDB526B3D1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95018-0A84-44A6-B20D-919E4291AF8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33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E520-1AB5-45AB-922D-F4CDB526B3D1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95018-0A84-44A6-B20D-919E4291A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99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E520-1AB5-45AB-922D-F4CDB526B3D1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95018-0A84-44A6-B20D-919E4291A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27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E520-1AB5-45AB-922D-F4CDB526B3D1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95018-0A84-44A6-B20D-919E4291A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903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E520-1AB5-45AB-922D-F4CDB526B3D1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95018-0A84-44A6-B20D-919E4291A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1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108E520-1AB5-45AB-922D-F4CDB526B3D1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95018-0A84-44A6-B20D-919E4291A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35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E520-1AB5-45AB-922D-F4CDB526B3D1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95018-0A84-44A6-B20D-919E4291A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828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108E520-1AB5-45AB-922D-F4CDB526B3D1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6095018-0A84-44A6-B20D-919E4291AF89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52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372" y="966285"/>
            <a:ext cx="9404723" cy="34505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5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Основы медицинских знаний и оказание  первой помощи.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1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1" y="277814"/>
            <a:ext cx="11055351" cy="2359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Внутреннее кровотечение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31800" y="2924175"/>
            <a:ext cx="10972800" cy="34559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Признаки: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1.Липкий холодный пот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2.Бледность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3.Дыхание поверхностное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4.Пульс частый слабый</a:t>
            </a:r>
          </a:p>
        </p:txBody>
      </p:sp>
    </p:spTree>
    <p:extLst>
      <p:ext uri="{BB962C8B-B14F-4D97-AF65-F5344CB8AC3E}">
        <p14:creationId xmlns:p14="http://schemas.microsoft.com/office/powerpoint/2010/main" val="355868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540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Первая помощь при артериальном кровотечении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1" y="1143001"/>
            <a:ext cx="11216217" cy="5357813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2000" dirty="0" smtClean="0"/>
              <a:t>1.Пережать сосуд выше места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dirty="0" smtClean="0"/>
              <a:t> </a:t>
            </a:r>
            <a:r>
              <a:rPr lang="ru-RU" altLang="ru-RU" sz="2000" dirty="0" smtClean="0"/>
              <a:t>повреждения</a:t>
            </a:r>
            <a:endParaRPr lang="ru-RU" altLang="ru-RU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dirty="0" smtClean="0"/>
              <a:t>2.Наложить жгут на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dirty="0" smtClean="0"/>
              <a:t>конечность</a:t>
            </a:r>
            <a:endParaRPr lang="ru-RU" altLang="ru-RU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dirty="0" smtClean="0"/>
              <a:t>3.Прикрепить записку с указанием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dirty="0" smtClean="0"/>
              <a:t> времени наложения </a:t>
            </a:r>
            <a:r>
              <a:rPr lang="ru-RU" altLang="ru-RU" sz="2000" dirty="0" smtClean="0"/>
              <a:t>жгута</a:t>
            </a:r>
            <a:endParaRPr lang="ru-RU" altLang="ru-RU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dirty="0" smtClean="0"/>
              <a:t>4.Отправить пострадавшего в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dirty="0" smtClean="0"/>
              <a:t> медицинское учреждение 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1" y="928689"/>
            <a:ext cx="69342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1" y="2571751"/>
            <a:ext cx="6904567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Рисунок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0" t="64328" r="35025" b="3700"/>
          <a:stretch>
            <a:fillRect/>
          </a:stretch>
        </p:blipFill>
        <p:spPr bwMode="auto">
          <a:xfrm>
            <a:off x="6128438" y="4627283"/>
            <a:ext cx="1714500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Рисунок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0" t="62611" r="68178" b="6749"/>
          <a:stretch>
            <a:fillRect/>
          </a:stretch>
        </p:blipFill>
        <p:spPr bwMode="auto">
          <a:xfrm>
            <a:off x="9068316" y="4588990"/>
            <a:ext cx="20955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92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03200" y="3657601"/>
            <a:ext cx="11618384" cy="220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ru-RU" altLang="ru-RU" sz="2800" b="1">
                <a:latin typeface="Calibri" pitchFamily="34" charset="0"/>
              </a:rPr>
              <a:t>Жгут надо накладывать </a:t>
            </a:r>
            <a:r>
              <a:rPr lang="ru-RU" altLang="ru-RU" sz="2800" b="1" u="sng">
                <a:latin typeface="Calibri" pitchFamily="34" charset="0"/>
              </a:rPr>
              <a:t>выше места ранения</a:t>
            </a:r>
            <a:r>
              <a:rPr lang="ru-RU" altLang="ru-RU" sz="2800" b="1">
                <a:latin typeface="Calibri" pitchFamily="34" charset="0"/>
              </a:rPr>
              <a:t> и затягивать с такой силой, чтобы сдавить стенки сосуда. Под жгут </a:t>
            </a:r>
            <a:r>
              <a:rPr lang="ru-RU" altLang="ru-RU" sz="2800" b="1" u="sng">
                <a:latin typeface="Calibri" pitchFamily="34" charset="0"/>
              </a:rPr>
              <a:t>следует подкладывать мягкую ткань,</a:t>
            </a:r>
            <a:r>
              <a:rPr lang="ru-RU" altLang="ru-RU" sz="2800" b="1">
                <a:latin typeface="Calibri" pitchFamily="34" charset="0"/>
              </a:rPr>
              <a:t> чтобы не повредить нервы.</a:t>
            </a:r>
          </a:p>
          <a:p>
            <a:pPr eaLnBrk="1" hangingPunct="1">
              <a:lnSpc>
                <a:spcPct val="70000"/>
              </a:lnSpc>
            </a:pPr>
            <a:r>
              <a:rPr lang="ru-RU" altLang="ru-RU" sz="2800" b="1">
                <a:latin typeface="Calibri" pitchFamily="34" charset="0"/>
              </a:rPr>
              <a:t>Жгут  накладывается </a:t>
            </a:r>
            <a:r>
              <a:rPr lang="ru-RU" altLang="ru-RU" sz="2800" b="1">
                <a:solidFill>
                  <a:srgbClr val="0000FF"/>
                </a:solidFill>
                <a:latin typeface="Calibri" pitchFamily="34" charset="0"/>
              </a:rPr>
              <a:t>не более чем на 2 ч</a:t>
            </a:r>
            <a:r>
              <a:rPr lang="ru-RU" altLang="ru-RU" sz="2800" b="1">
                <a:latin typeface="Calibri" pitchFamily="34" charset="0"/>
              </a:rPr>
              <a:t>, так как возможно омертвение тканей. </a:t>
            </a:r>
            <a:r>
              <a:rPr lang="ru-RU" altLang="ru-RU" sz="2800" b="1" u="sng"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70000"/>
              </a:lnSpc>
            </a:pPr>
            <a:r>
              <a:rPr lang="ru-RU" altLang="ru-RU" sz="2800" b="1" u="sng">
                <a:latin typeface="Calibri" pitchFamily="34" charset="0"/>
              </a:rPr>
              <a:t>При   направлении пострадавшего в больницу к жгуту прикрепляют </a:t>
            </a:r>
            <a:r>
              <a:rPr lang="ru-RU" altLang="ru-RU" sz="2800" b="1" u="sng">
                <a:solidFill>
                  <a:srgbClr val="3333FF"/>
                </a:solidFill>
                <a:latin typeface="Calibri" pitchFamily="34" charset="0"/>
              </a:rPr>
              <a:t>записку с указанием точного времени наложения жгута</a:t>
            </a:r>
            <a:r>
              <a:rPr lang="ru-RU" altLang="ru-RU" sz="2800" b="1" u="sng">
                <a:latin typeface="Calibri" pitchFamily="34" charset="0"/>
              </a:rPr>
              <a:t>.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5" y="620714"/>
            <a:ext cx="11713633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406400" y="1"/>
            <a:ext cx="1178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Правила наложения жгута</a:t>
            </a:r>
          </a:p>
        </p:txBody>
      </p:sp>
    </p:spTree>
    <p:extLst>
      <p:ext uri="{BB962C8B-B14F-4D97-AF65-F5344CB8AC3E}">
        <p14:creationId xmlns:p14="http://schemas.microsoft.com/office/powerpoint/2010/main" val="3131560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Точки остановки кровотечения пальц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4" r="28188"/>
          <a:stretch>
            <a:fillRect/>
          </a:stretch>
        </p:blipFill>
        <p:spPr bwMode="auto">
          <a:xfrm>
            <a:off x="4476751" y="357188"/>
            <a:ext cx="4783667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Прямоуг. 4"/>
          <p:cNvSpPr>
            <a:spLocks noChangeArrowheads="1"/>
          </p:cNvSpPr>
          <p:nvPr/>
        </p:nvSpPr>
        <p:spPr bwMode="auto">
          <a:xfrm>
            <a:off x="190501" y="214313"/>
            <a:ext cx="4381500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Точки остановки артериального кровотечения пальцами</a:t>
            </a:r>
          </a:p>
        </p:txBody>
      </p:sp>
      <p:sp>
        <p:nvSpPr>
          <p:cNvPr id="13316" name="Прямоуг. 7"/>
          <p:cNvSpPr>
            <a:spLocks noChangeArrowheads="1"/>
          </p:cNvSpPr>
          <p:nvPr/>
        </p:nvSpPr>
        <p:spPr bwMode="auto">
          <a:xfrm>
            <a:off x="476251" y="3071814"/>
            <a:ext cx="365971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latin typeface="Calibri" pitchFamily="34" charset="0"/>
              </a:rPr>
              <a:t>	Способ применяется в случае, если не удалось остановить кровотечение путём прямого давления или подъёма конечности, при этом пальцами или кулаком надавливается в точках зажатия артерий.</a:t>
            </a:r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6" t="2570" r="6311" b="15469"/>
          <a:stretch>
            <a:fillRect/>
          </a:stretch>
        </p:blipFill>
        <p:spPr bwMode="auto">
          <a:xfrm>
            <a:off x="9048752" y="714376"/>
            <a:ext cx="3143249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86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Первая помощь при венозном кровотечении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1" y="2133600"/>
            <a:ext cx="10972800" cy="36290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2000" smtClean="0"/>
              <a:t>1.На рану необходимо наложить давящую повязку или жгут ниже места повреждения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smtClean="0"/>
              <a:t>2.Прикрепить записку с указанием времени наложения жгута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smtClean="0"/>
              <a:t>3.Отправить пострадавшего в медицинское учреждение</a:t>
            </a:r>
          </a:p>
        </p:txBody>
      </p:sp>
      <p:pic>
        <p:nvPicPr>
          <p:cNvPr id="14340" name="Рисунок 3" descr="Повязки на разные участки те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8" r="64917" b="60083"/>
          <a:stretch>
            <a:fillRect/>
          </a:stretch>
        </p:blipFill>
        <p:spPr bwMode="auto">
          <a:xfrm>
            <a:off x="7334251" y="4143376"/>
            <a:ext cx="3564467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27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Первая помощь при капиллярном кровотечении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433" y="2636839"/>
            <a:ext cx="10972800" cy="23764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2000" smtClean="0"/>
              <a:t>1.Обработать края раны йодной настойкой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smtClean="0"/>
              <a:t>2. Наложить марлевую повязку</a:t>
            </a:r>
          </a:p>
        </p:txBody>
      </p:sp>
    </p:spTree>
    <p:extLst>
      <p:ext uri="{BB962C8B-B14F-4D97-AF65-F5344CB8AC3E}">
        <p14:creationId xmlns:p14="http://schemas.microsoft.com/office/powerpoint/2010/main" val="164268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Первая помощь при внутреннем кровотечении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4417" y="2133600"/>
            <a:ext cx="10972800" cy="37734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2000" smtClean="0"/>
              <a:t>1.Обеспечить полный покой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smtClean="0"/>
              <a:t>2.Придать пострадавшему полусидячее положение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smtClean="0"/>
              <a:t>3.К предполагаемому месту кровотечения приложить лёд или холодную воду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smtClean="0"/>
              <a:t>4.</a:t>
            </a:r>
            <a:r>
              <a:rPr lang="ru-RU" altLang="ru-RU" sz="2000" u="sng" smtClean="0"/>
              <a:t>Срочно</a:t>
            </a:r>
            <a:r>
              <a:rPr lang="ru-RU" altLang="ru-RU" sz="2000" smtClean="0"/>
              <a:t> доставить пострадавшего к врачу</a:t>
            </a:r>
          </a:p>
        </p:txBody>
      </p:sp>
    </p:spTree>
    <p:extLst>
      <p:ext uri="{BB962C8B-B14F-4D97-AF65-F5344CB8AC3E}">
        <p14:creationId xmlns:p14="http://schemas.microsoft.com/office/powerpoint/2010/main" val="196335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06400" y="0"/>
            <a:ext cx="1133051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 Максимальное сгибание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689600" y="1524000"/>
            <a:ext cx="58928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ru-RU" altLang="ru-RU" sz="2000">
                <a:latin typeface="Calibri" pitchFamily="34" charset="0"/>
              </a:rPr>
              <a:t>	В некоторых случаях при кровотечениях из руки или ноги для остановки крови используют их максимальное сгибание.</a:t>
            </a:r>
          </a:p>
          <a:p>
            <a:pPr eaLnBrk="1" hangingPunct="1">
              <a:lnSpc>
                <a:spcPct val="70000"/>
              </a:lnSpc>
            </a:pPr>
            <a:r>
              <a:rPr lang="ru-RU" altLang="ru-RU" sz="2000">
                <a:latin typeface="Calibri" pitchFamily="34" charset="0"/>
              </a:rPr>
              <a:t>	Для остановки кровотечения из сосудов кисти, предплечья на сгибательную поверхность локтевого сустава помещают валик и затем максимально сгибают руку в локтевом суставе. Предплечье фиксируют к плечу.</a:t>
            </a:r>
          </a:p>
          <a:p>
            <a:pPr eaLnBrk="1" hangingPunct="1">
              <a:lnSpc>
                <a:spcPct val="70000"/>
              </a:lnSpc>
            </a:pPr>
            <a:r>
              <a:rPr lang="ru-RU" altLang="ru-RU" sz="2000">
                <a:latin typeface="Calibri" pitchFamily="34" charset="0"/>
              </a:rPr>
              <a:t>	При кровотечениях из нижней конечности пострадавшего укладывают на спину и подкладывают валик в подколенную ямку или в паховую область, а затем максимально сжимают конечность в коленном или тазобедренном суставе и фиксируют голень к бедру.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9988"/>
            <a:ext cx="5630333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39185" y="4837114"/>
            <a:ext cx="1161838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2697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Носовое кровотечение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476251" y="1643064"/>
            <a:ext cx="104775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latin typeface="Calibri" pitchFamily="34" charset="0"/>
              </a:rPr>
              <a:t>-усадить больного и попросить его слегка наклонить туловище вперед;</a:t>
            </a:r>
          </a:p>
          <a:p>
            <a:pPr eaLnBrk="1" hangingPunct="1"/>
            <a:r>
              <a:rPr lang="ru-RU" altLang="ru-RU">
                <a:latin typeface="Calibri" pitchFamily="34" charset="0"/>
              </a:rPr>
              <a:t>-положить на переносицу грелку со льдом;</a:t>
            </a:r>
          </a:p>
          <a:p>
            <a:pPr eaLnBrk="1" hangingPunct="1"/>
            <a:r>
              <a:rPr lang="ru-RU" altLang="ru-RU">
                <a:latin typeface="Calibri" pitchFamily="34" charset="0"/>
              </a:rPr>
              <a:t>-если кровотечение не остановилось, то прижать крылья носа к перегородке </a:t>
            </a:r>
          </a:p>
          <a:p>
            <a:pPr eaLnBrk="1" hangingPunct="1"/>
            <a:r>
              <a:rPr lang="ru-RU" altLang="ru-RU">
                <a:latin typeface="Calibri" pitchFamily="34" charset="0"/>
              </a:rPr>
              <a:t>на 5-10 минут;</a:t>
            </a:r>
          </a:p>
          <a:p>
            <a:pPr eaLnBrk="1" hangingPunct="1"/>
            <a:r>
              <a:rPr lang="ru-RU" altLang="ru-RU">
                <a:latin typeface="Calibri" pitchFamily="34" charset="0"/>
              </a:rPr>
              <a:t>-если оно не остановилось, то поместить в носовые пути кусочек ватки или марли, смоченной раствором поваренной соли (1 чайная ложка на стакан воды);</a:t>
            </a:r>
          </a:p>
          <a:p>
            <a:pPr eaLnBrk="1" hangingPunct="1"/>
            <a:r>
              <a:rPr lang="ru-RU" altLang="ru-RU">
                <a:latin typeface="Calibri" pitchFamily="34" charset="0"/>
              </a:rPr>
              <a:t>-если кровотечение не остановилось, пострадавшего отправляют в сидячем положении к врачу.</a:t>
            </a:r>
          </a:p>
        </p:txBody>
      </p:sp>
    </p:spTree>
    <p:extLst>
      <p:ext uri="{BB962C8B-B14F-4D97-AF65-F5344CB8AC3E}">
        <p14:creationId xmlns:p14="http://schemas.microsoft.com/office/powerpoint/2010/main" val="3282340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Constantia" panose="02030602050306030303" pitchFamily="18" charset="0"/>
              </a:rPr>
              <a:t> </a:t>
            </a:r>
            <a:r>
              <a:rPr lang="ru-RU" dirty="0" smtClean="0">
                <a:latin typeface="Constantia" panose="02030602050306030303" pitchFamily="18" charset="0"/>
              </a:rPr>
              <a:t>Повязки. </a:t>
            </a:r>
            <a:br>
              <a:rPr lang="ru-RU" dirty="0" smtClean="0">
                <a:latin typeface="Constantia" panose="02030602050306030303" pitchFamily="18" charset="0"/>
              </a:rPr>
            </a:br>
            <a:r>
              <a:rPr lang="ru-RU" dirty="0" smtClean="0">
                <a:latin typeface="Constantia" panose="02030602050306030303" pitchFamily="18" charset="0"/>
              </a:rPr>
              <a:t>Правила наложения повязок.</a:t>
            </a:r>
            <a:endParaRPr lang="ru-RU" sz="36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372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313" y="0"/>
            <a:ext cx="10972800" cy="2276872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chemeClr val="tx1"/>
                </a:solidFill>
              </a:rPr>
              <a:t>О</a:t>
            </a:r>
            <a:r>
              <a:rPr lang="ru-RU" sz="3600" b="1" dirty="0" smtClean="0">
                <a:solidFill>
                  <a:schemeClr val="tx1"/>
                </a:solidFill>
              </a:rPr>
              <a:t>дной </a:t>
            </a:r>
            <a:r>
              <a:rPr lang="ru-RU" sz="3600" b="1" dirty="0">
                <a:solidFill>
                  <a:schemeClr val="tx1"/>
                </a:solidFill>
              </a:rPr>
              <a:t>из разновидностей травм является рана. С ранениями мы можем встретиться в быту, в чрезвычайных и экстремальных ситуациях.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1\Pictures\Аптека\1337957396_bez-imen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3212976"/>
            <a:ext cx="3264363" cy="2489324"/>
          </a:xfrm>
          <a:prstGeom prst="rect">
            <a:avLst/>
          </a:prstGeom>
          <a:noFill/>
        </p:spPr>
      </p:pic>
      <p:pic>
        <p:nvPicPr>
          <p:cNvPr id="4099" name="Picture 3" descr="C:\Users\1\Pictures\Аптека\d198d499f81a2785bb01a0ad2e05b38075d1eb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4139" y="1916832"/>
            <a:ext cx="3825213" cy="2320652"/>
          </a:xfrm>
          <a:prstGeom prst="rect">
            <a:avLst/>
          </a:prstGeom>
          <a:noFill/>
        </p:spPr>
      </p:pic>
      <p:pic>
        <p:nvPicPr>
          <p:cNvPr id="4100" name="Picture 4" descr="C:\Users\1\Pictures\Аптека\ra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5680" y="4653136"/>
            <a:ext cx="3264363" cy="1827584"/>
          </a:xfrm>
          <a:prstGeom prst="rect">
            <a:avLst/>
          </a:prstGeom>
          <a:noFill/>
        </p:spPr>
      </p:pic>
      <p:pic>
        <p:nvPicPr>
          <p:cNvPr id="4101" name="Picture 5" descr="C:\Users\1\Pictures\Аптека\xbom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9669" y="2276872"/>
            <a:ext cx="3456384" cy="2232248"/>
          </a:xfrm>
          <a:prstGeom prst="rect">
            <a:avLst/>
          </a:prstGeom>
          <a:noFill/>
        </p:spPr>
      </p:pic>
      <p:pic>
        <p:nvPicPr>
          <p:cNvPr id="4102" name="Picture 6" descr="C:\Users\1\Pictures\Аптека\128074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64085" y="4149080"/>
            <a:ext cx="4405091" cy="2204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29637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i="1" dirty="0"/>
              <a:t>Повязками называют специальные средства, предназначенные для закрепления перевязочного материала или компресса (укрепляющие </a:t>
            </a:r>
            <a:r>
              <a:rPr lang="ru-RU" sz="3600" b="1" i="1" dirty="0" smtClean="0"/>
              <a:t>повязки</a:t>
            </a:r>
            <a:r>
              <a:rPr lang="ru-RU" sz="3600" b="1" i="1" dirty="0"/>
              <a:t>), создания давления на определенную часть тела (давящие повязки), обездвиживания (иммобилизации) поврежденной части тела (жесткие повязки).</a:t>
            </a:r>
            <a:r>
              <a:rPr lang="ru-RU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9031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6" y="839788"/>
            <a:ext cx="4333765" cy="479030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4046" y="1845735"/>
            <a:ext cx="4937760" cy="4023360"/>
          </a:xfrm>
        </p:spPr>
        <p:txBody>
          <a:bodyPr>
            <a:normAutofit/>
          </a:bodyPr>
          <a:lstStyle/>
          <a:p>
            <a:r>
              <a:rPr lang="ru-RU" sz="2800" dirty="0"/>
              <a:t>Повязку накладывают практически во всех случаях оказания первой медицинской помощи пострадавшему при ранениях, ушибах, растяжениях, разрывах, переломах костей, вывихах. Процесс наложения повязки называют </a:t>
            </a:r>
            <a:r>
              <a:rPr lang="ru-RU" sz="2800" dirty="0">
                <a:solidFill>
                  <a:srgbClr val="FF0000"/>
                </a:solidFill>
              </a:rPr>
              <a:t>перевязкой. </a:t>
            </a:r>
          </a:p>
        </p:txBody>
      </p:sp>
    </p:spTree>
    <p:extLst>
      <p:ext uri="{BB962C8B-B14F-4D97-AF65-F5344CB8AC3E}">
        <p14:creationId xmlns:p14="http://schemas.microsoft.com/office/powerpoint/2010/main" val="1050786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1703" y="372716"/>
            <a:ext cx="111556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Бинт</a:t>
            </a:r>
            <a:r>
              <a:rPr lang="ru-RU" sz="2400" dirty="0"/>
              <a:t> — это полоса марли в виде рулонов определенных размеров. Различают следующие виды медицинских бинтов: бинт марлевый, бинт эластичный, бинт липкий, трубчатый бинт, гипсовый бинт.</a:t>
            </a:r>
          </a:p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- </a:t>
            </a:r>
            <a:r>
              <a:rPr lang="ru-RU" sz="2400" b="1" u="sng" dirty="0"/>
              <a:t>марлевые бинты</a:t>
            </a:r>
            <a:r>
              <a:rPr lang="ru-RU" sz="2400" dirty="0"/>
              <a:t> изготавливаются из ниточной марли высокого качества и применяются для фиксации повязок. Марлевые бинты имеют высокую впитывающую способность, что особенно важно при их применении в хирургии. Марлевые бинты выпускаются в нескольких стандартных типоразмерах и делятся на две категории - бинт стерильный и бинт </a:t>
            </a:r>
            <a:r>
              <a:rPr lang="ru-RU" sz="2400" dirty="0" smtClean="0"/>
              <a:t>нестерильный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08" y="3789036"/>
            <a:ext cx="2333625" cy="2333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809" y="3825625"/>
            <a:ext cx="2857500" cy="2192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596" y="4111656"/>
            <a:ext cx="1842135" cy="16945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34" y="4221597"/>
            <a:ext cx="1895475" cy="14001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53" y="3825624"/>
            <a:ext cx="2284367" cy="219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97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00446"/>
            <a:ext cx="10058400" cy="979714"/>
          </a:xfrm>
        </p:spPr>
        <p:txBody>
          <a:bodyPr/>
          <a:lstStyle/>
          <a:p>
            <a:pPr algn="ctr"/>
            <a:r>
              <a:rPr lang="ru-RU" b="1" dirty="0" smtClean="0"/>
              <a:t>Марлевые (плоские) бинты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i="1" dirty="0"/>
              <a:t>основной материал, которым пользуются при перевязках. Бинты имеют головку (скатанную часть) и свободную часть (конец). Длина бинта 5—7 м, ширина от 5 до 20 см. Они бывают узкие, средние и широкие. Упакованы в пергаментную бумагу, которая защищает их от загрязнения</a:t>
            </a:r>
            <a:r>
              <a:rPr lang="ru-RU" b="1" i="1" dirty="0"/>
              <a:t>.</a:t>
            </a:r>
            <a:r>
              <a:rPr lang="ru-RU" dirty="0"/>
              <a:t>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105025"/>
            <a:ext cx="4762500" cy="3505200"/>
          </a:xfrm>
        </p:spPr>
      </p:pic>
    </p:spTree>
    <p:extLst>
      <p:ext uri="{BB962C8B-B14F-4D97-AF65-F5344CB8AC3E}">
        <p14:creationId xmlns:p14="http://schemas.microsoft.com/office/powerpoint/2010/main" val="2099353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39635"/>
            <a:ext cx="10058400" cy="979714"/>
          </a:xfrm>
        </p:spPr>
        <p:txBody>
          <a:bodyPr/>
          <a:lstStyle/>
          <a:p>
            <a:pPr algn="ctr"/>
            <a:r>
              <a:rPr lang="ru-RU" b="1" dirty="0" smtClean="0"/>
              <a:t>Эластичный бинт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3600" dirty="0"/>
              <a:t>обладает способностью растягиваться, что дает возможность плотно фиксировать поврежденную часть тела без излишнего сдавливания</a:t>
            </a:r>
            <a:r>
              <a:rPr lang="ru-RU" dirty="0"/>
              <a:t>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4" y="1846263"/>
            <a:ext cx="4157633" cy="4022725"/>
          </a:xfrm>
        </p:spPr>
      </p:pic>
    </p:spTree>
    <p:extLst>
      <p:ext uri="{BB962C8B-B14F-4D97-AF65-F5344CB8AC3E}">
        <p14:creationId xmlns:p14="http://schemas.microsoft.com/office/powerpoint/2010/main" val="4124737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79" y="548640"/>
            <a:ext cx="10058400" cy="822960"/>
          </a:xfrm>
        </p:spPr>
        <p:txBody>
          <a:bodyPr/>
          <a:lstStyle/>
          <a:p>
            <a:pPr algn="ctr"/>
            <a:r>
              <a:rPr lang="ru-RU" b="1" dirty="0" smtClean="0"/>
              <a:t>Трубчатые (сетчатые) бинты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Их основное назначение — фиксация марлевой повязки на поврежденной части тела.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1845734"/>
            <a:ext cx="5329328" cy="4023360"/>
          </a:xfrm>
        </p:spPr>
      </p:pic>
    </p:spTree>
    <p:extLst>
      <p:ext uri="{BB962C8B-B14F-4D97-AF65-F5344CB8AC3E}">
        <p14:creationId xmlns:p14="http://schemas.microsoft.com/office/powerpoint/2010/main" val="4253553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596" y="285728"/>
            <a:ext cx="8183880" cy="1051560"/>
          </a:xfrm>
        </p:spPr>
        <p:txBody>
          <a:bodyPr/>
          <a:lstStyle/>
          <a:p>
            <a:r>
              <a:rPr lang="ru-RU" dirty="0" smtClean="0"/>
              <a:t>Разновидности повязок</a:t>
            </a:r>
            <a:endParaRPr lang="ru-RU" dirty="0"/>
          </a:p>
        </p:txBody>
      </p:sp>
      <p:pic>
        <p:nvPicPr>
          <p:cNvPr id="9222" name="Picture 6" descr="D:\ОБЖ\Картинки\Мед.помощь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0833" y="285728"/>
            <a:ext cx="10297099" cy="590932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952728" y="4857760"/>
            <a:ext cx="6715172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ru-RU" sz="36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Разновидности повязок</a:t>
            </a:r>
          </a:p>
        </p:txBody>
      </p:sp>
    </p:spTree>
    <p:extLst>
      <p:ext uri="{BB962C8B-B14F-4D97-AF65-F5344CB8AC3E}">
        <p14:creationId xmlns:p14="http://schemas.microsoft.com/office/powerpoint/2010/main" val="2273057500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Разновидности повязок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- повязки на голову     </a:t>
            </a:r>
          </a:p>
          <a:p>
            <a:r>
              <a:rPr lang="ru-RU" sz="3600" dirty="0"/>
              <a:t>- на грудную клетку </a:t>
            </a:r>
          </a:p>
          <a:p>
            <a:r>
              <a:rPr lang="ru-RU" sz="3600" dirty="0"/>
              <a:t>- на живот и таз</a:t>
            </a:r>
          </a:p>
          <a:p>
            <a:r>
              <a:rPr lang="ru-RU" sz="3600" dirty="0"/>
              <a:t>- на руку и ногу  </a:t>
            </a:r>
          </a:p>
          <a:p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886" y="1846263"/>
            <a:ext cx="2945829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427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8348" y="500042"/>
            <a:ext cx="3000396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Повязка </a:t>
            </a:r>
            <a:br>
              <a:rPr lang="ru-RU" dirty="0" smtClean="0"/>
            </a:br>
            <a:r>
              <a:rPr lang="ru-RU" dirty="0" smtClean="0"/>
              <a:t>на голову</a:t>
            </a:r>
            <a:endParaRPr lang="ru-RU" dirty="0"/>
          </a:p>
        </p:txBody>
      </p:sp>
      <p:pic>
        <p:nvPicPr>
          <p:cNvPr id="3074" name="Picture 2" descr="D:\ОБЖ\Картинки\Мед.помощь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8810" y="428604"/>
            <a:ext cx="4500594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5" name="Picture 3" descr="D:\ОБЖ\Картинки\Мед.помощь\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596" y="3071810"/>
            <a:ext cx="4143404" cy="35004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76965402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8011" y="403673"/>
            <a:ext cx="112079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основе правила наложения </a:t>
            </a:r>
            <a:r>
              <a:rPr lang="ru-RU" sz="2000" dirty="0" smtClean="0"/>
              <a:t>повязок на голову лежит </a:t>
            </a:r>
            <a:r>
              <a:rPr lang="ru-RU" sz="2000" dirty="0"/>
              <a:t>то, что независимо от типа, перевязка осуществляется бинтами средней ширины – 10 см.</a:t>
            </a:r>
          </a:p>
          <a:p>
            <a:r>
              <a:rPr lang="ru-RU" sz="2000" dirty="0"/>
              <a:t>Поскольку при любой травме очень важно вовремя предоставить медицинскую помощь, то при общем повреждении головы рекомендуется наложить наиболее простой вариант повязки – «чепец».</a:t>
            </a:r>
          </a:p>
          <a:p>
            <a:r>
              <a:rPr lang="ru-RU" sz="2000" dirty="0"/>
              <a:t>Правила наложения повязки «чепец»:</a:t>
            </a:r>
          </a:p>
          <a:p>
            <a:r>
              <a:rPr lang="ru-RU" sz="2000" dirty="0"/>
              <a:t>1. От бинта отрезается кусок длиной около метра, который будет использоваться в качестве завязки.</a:t>
            </a:r>
          </a:p>
          <a:p>
            <a:r>
              <a:rPr lang="ru-RU" sz="2000" dirty="0"/>
              <a:t>2. Ее среднюю часть прикладывают к темени.</a:t>
            </a:r>
          </a:p>
          <a:p>
            <a:r>
              <a:rPr lang="ru-RU" sz="2000" dirty="0"/>
              <a:t>3. Концы завязки придерживают обеими руками, это может делать либо помощник, либо сам больной, если он находится в сознательном состоянии.</a:t>
            </a:r>
          </a:p>
          <a:p>
            <a:r>
              <a:rPr lang="ru-RU" sz="2000" dirty="0"/>
              <a:t>4. Накладывают фиксирующий слой бинта вокруг головы, доходя до завязки.</a:t>
            </a:r>
          </a:p>
          <a:p>
            <a:r>
              <a:rPr lang="ru-RU" sz="2000" dirty="0"/>
              <a:t>5. Начинают оборачивать бинт вокруг завязки и дальше, по голове.</a:t>
            </a:r>
          </a:p>
          <a:p>
            <a:r>
              <a:rPr lang="ru-RU" sz="2000" dirty="0"/>
              <a:t>6. Дойдя до противоположного конца завязки, бинт снова оборачивают и проводят вокруг черепа немного выше первого слоя.</a:t>
            </a:r>
          </a:p>
          <a:p>
            <a:r>
              <a:rPr lang="ru-RU" sz="2000" dirty="0"/>
              <a:t>7. Повторными действиями полностью покрывают бинтом волосистую часть головы.</a:t>
            </a:r>
          </a:p>
          <a:p>
            <a:r>
              <a:rPr lang="ru-RU" sz="2000" dirty="0"/>
              <a:t>8. Делая последний тур, конец бинта привязывают к одной из лямок.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22974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084" y="1590913"/>
            <a:ext cx="10972800" cy="576064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i="1" dirty="0" smtClean="0">
                <a:solidFill>
                  <a:schemeClr val="tx1"/>
                </a:solidFill>
              </a:rPr>
              <a:t/>
            </a:r>
            <a:br>
              <a:rPr lang="ru-RU" sz="4000" b="1" i="1" dirty="0" smtClean="0">
                <a:solidFill>
                  <a:schemeClr val="tx1"/>
                </a:solidFill>
              </a:rPr>
            </a:br>
            <a:r>
              <a:rPr lang="ru-RU" sz="4000" b="1" i="1" dirty="0">
                <a:solidFill>
                  <a:schemeClr val="tx1"/>
                </a:solidFill>
              </a:rPr>
              <a:t/>
            </a:r>
            <a:br>
              <a:rPr lang="ru-RU" sz="4000" b="1" i="1" dirty="0">
                <a:solidFill>
                  <a:schemeClr val="tx1"/>
                </a:solidFill>
              </a:rPr>
            </a:br>
            <a:r>
              <a:rPr lang="ru-RU" sz="4000" b="1" i="1" dirty="0" smtClean="0">
                <a:solidFill>
                  <a:schemeClr val="tx1"/>
                </a:solidFill>
              </a:rPr>
              <a:t>Рана</a:t>
            </a:r>
            <a:r>
              <a:rPr lang="ru-RU" sz="4000" dirty="0" smtClean="0">
                <a:solidFill>
                  <a:schemeClr val="tx1"/>
                </a:solidFill>
              </a:rPr>
              <a:t>- </a:t>
            </a:r>
            <a:r>
              <a:rPr lang="ru-RU" sz="4000" dirty="0" smtClean="0">
                <a:solidFill>
                  <a:schemeClr val="tx1"/>
                </a:solidFill>
              </a:rPr>
              <a:t>нарушение целостности кожи, слизистой оболочки и органов тела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b="1" i="1" u="sng" dirty="0" smtClean="0">
                <a:solidFill>
                  <a:schemeClr val="tx1"/>
                </a:solidFill>
              </a:rPr>
              <a:t>Признаки ран: </a:t>
            </a: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>
                <a:solidFill>
                  <a:schemeClr val="tx1"/>
                </a:solidFill>
              </a:rPr>
              <a:t>-</a:t>
            </a:r>
            <a:r>
              <a:rPr lang="ru-RU" sz="4000" dirty="0" smtClean="0">
                <a:solidFill>
                  <a:schemeClr val="tx1"/>
                </a:solidFill>
              </a:rPr>
              <a:t>боль;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-кровотечение;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-повреждение или потеря тканей;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-нарушение функций части тела.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b="1" i="1" dirty="0" smtClean="0">
                <a:solidFill>
                  <a:schemeClr val="tx1"/>
                </a:solidFill>
              </a:rPr>
              <a:t>Раны бывают:</a:t>
            </a: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-поверхностные и глубокие;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-малые, средние и обширные.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89415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90" y="705394"/>
            <a:ext cx="10359524" cy="486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77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24000" y="785794"/>
            <a:ext cx="4429124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Повязка </a:t>
            </a:r>
            <a:br>
              <a:rPr lang="ru-RU" dirty="0" smtClean="0"/>
            </a:br>
            <a:r>
              <a:rPr lang="ru-RU" dirty="0" smtClean="0"/>
              <a:t>на грудную клетку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601" y="574766"/>
            <a:ext cx="4849048" cy="518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1206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122" y="1976145"/>
            <a:ext cx="3429024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/>
              <a:t>Повязка </a:t>
            </a:r>
            <a:br>
              <a:rPr lang="ru-RU" u="sng" dirty="0" smtClean="0"/>
            </a:br>
            <a:r>
              <a:rPr lang="ru-RU" dirty="0" smtClean="0"/>
              <a:t>на бедро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23" y="715580"/>
            <a:ext cx="7430804" cy="481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8997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86" y="642918"/>
            <a:ext cx="3286148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Повязка </a:t>
            </a:r>
            <a:br>
              <a:rPr lang="ru-RU" dirty="0" smtClean="0"/>
            </a:br>
            <a:r>
              <a:rPr lang="ru-RU" dirty="0" smtClean="0"/>
              <a:t>на плечо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199" y="770689"/>
            <a:ext cx="6325445" cy="5042283"/>
          </a:xfrm>
        </p:spPr>
      </p:pic>
    </p:spTree>
    <p:extLst>
      <p:ext uri="{BB962C8B-B14F-4D97-AF65-F5344CB8AC3E}">
        <p14:creationId xmlns:p14="http://schemas.microsoft.com/office/powerpoint/2010/main" val="213816825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224" y="571480"/>
            <a:ext cx="2568882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Повязка </a:t>
            </a:r>
            <a:br>
              <a:rPr lang="ru-RU" dirty="0" smtClean="0"/>
            </a:br>
            <a:r>
              <a:rPr lang="ru-RU" dirty="0" smtClean="0"/>
              <a:t>на руку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67" y="2318930"/>
            <a:ext cx="5048250" cy="3448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314" y="1791140"/>
            <a:ext cx="5611949" cy="423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69005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Косыночная повязка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altLang="ru-RU" sz="2400" dirty="0"/>
              <a:t>Косыночная повязка представляет собой кусок перевязочного материала треугольной формы. Она широко применяется при оказании первой помощи. В больничных условиях она служит для подвешивания руки. Иногда косыночную повязку накладывают на большие раневые поверхности после ампутации, например на культю конечности.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39" y="1845734"/>
            <a:ext cx="5611691" cy="3810483"/>
          </a:xfrm>
        </p:spPr>
      </p:pic>
    </p:spTree>
    <p:extLst>
      <p:ext uri="{BB962C8B-B14F-4D97-AF65-F5344CB8AC3E}">
        <p14:creationId xmlns:p14="http://schemas.microsoft.com/office/powerpoint/2010/main" val="27975685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6015" y="707593"/>
            <a:ext cx="7513482" cy="10515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Повязка на ногу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37" y="1759153"/>
            <a:ext cx="6731724" cy="449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17879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При растяжении связок, заболеваниях вен применяют эластичные повязки. Они дают возможность обеспечить не только фиксацию поврежденной части тела, но и некоторую мягкость (подвижность).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680" y="204497"/>
            <a:ext cx="4689249" cy="3282474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884" y="3455987"/>
            <a:ext cx="4206842" cy="316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801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ОБЩИЕ ПРАВИЛА НАЛОЖЕНИЯ ПОВЯЗОК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13173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000" dirty="0" smtClean="0"/>
              <a:t>• </a:t>
            </a:r>
            <a:r>
              <a:rPr lang="ru-RU" sz="3000" dirty="0"/>
              <a:t>При наложении повязки необходимо стоять лицом к пострадавшему, чтобы видеть его состояние. Если повязка очень тугая, надо ослабить ее. </a:t>
            </a:r>
            <a:br>
              <a:rPr lang="ru-RU" sz="3000" dirty="0"/>
            </a:br>
            <a:r>
              <a:rPr lang="ru-RU" sz="3000" dirty="0"/>
              <a:t>• Фиксируемая бинтом часть тела (чаще всего это рука или нога) должна занимать удобное положение, так как при этом мышцы расслаблены и боль во время </a:t>
            </a:r>
            <a:r>
              <a:rPr lang="ru-RU" sz="3000" dirty="0" err="1"/>
              <a:t>бинтования</a:t>
            </a:r>
            <a:r>
              <a:rPr lang="ru-RU" sz="3000" dirty="0"/>
              <a:t> будет меньше. </a:t>
            </a:r>
            <a:br>
              <a:rPr lang="ru-RU" sz="3000" dirty="0"/>
            </a:br>
            <a:r>
              <a:rPr lang="ru-RU" sz="3000" dirty="0"/>
              <a:t>• Скатанную часть бинта надо держать в правой руке, а конец — в левой. Бинтуют слева направо (по отношению к бинтующему), снизу вверх. </a:t>
            </a:r>
            <a:br>
              <a:rPr lang="ru-RU" sz="3000" dirty="0"/>
            </a:br>
            <a:r>
              <a:rPr lang="ru-RU" sz="3000" dirty="0"/>
              <a:t>• Бинт должен как бы катиться по бинтуемой поверхности, не удаляясь от нее далеко. </a:t>
            </a:r>
            <a:br>
              <a:rPr lang="ru-RU" sz="3000" dirty="0"/>
            </a:b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6977589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74320"/>
            <a:ext cx="10058400" cy="5594774"/>
          </a:xfrm>
        </p:spPr>
        <p:txBody>
          <a:bodyPr>
            <a:noAutofit/>
          </a:bodyPr>
          <a:lstStyle/>
          <a:p>
            <a:r>
              <a:rPr lang="ru-RU" sz="3600" dirty="0"/>
              <a:t>• Любую повязку начинают с фиксирующих ходов, т. е. первый тур обязательно надо закрепить, загнув кончик бинта и зафиксировав его вторым туром. </a:t>
            </a:r>
            <a:br>
              <a:rPr lang="ru-RU" sz="3600" dirty="0"/>
            </a:br>
            <a:r>
              <a:rPr lang="ru-RU" sz="3600" dirty="0"/>
              <a:t>• Последующий оборот (тур) бинта накладывают на половину предыдущего, благодаря чему получается двойной слой повязки. </a:t>
            </a:r>
            <a:br>
              <a:rPr lang="ru-RU" sz="3600" dirty="0"/>
            </a:br>
            <a:r>
              <a:rPr lang="ru-RU" sz="3600" dirty="0"/>
              <a:t>• Повязку необходимо делать двумя руками одновременно: правая рука раскатывает скатанную часть бинта, левая поправляет бинт, разрывает затяжки. </a:t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58516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3819"/>
          </a:xfrm>
        </p:spPr>
        <p:txBody>
          <a:bodyPr/>
          <a:lstStyle/>
          <a:p>
            <a:r>
              <a:rPr lang="ru-RU" dirty="0" smtClean="0"/>
              <a:t>                               Рана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1091821"/>
            <a:ext cx="9814156" cy="5156578"/>
          </a:xfrm>
        </p:spPr>
        <p:txBody>
          <a:bodyPr/>
          <a:lstStyle/>
          <a:p>
            <a:r>
              <a:rPr lang="ru-RU" dirty="0" smtClean="0"/>
              <a:t>Повреждение тканей и органов с нарушением целостности их покрова (кожи, слизистой оболочки), вызванное механическим воздействием.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2088108" y="234741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865733" y="234741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7639572" y="234741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69241" y="3325823"/>
            <a:ext cx="1978925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Случайные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67032" y="3325823"/>
            <a:ext cx="2197289" cy="914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Полученные в бою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79134" y="3325823"/>
            <a:ext cx="2612564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Операционные</a:t>
            </a:r>
            <a:endParaRPr lang="ru-RU" b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528550" y="4240223"/>
            <a:ext cx="0" cy="978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906975" y="4167753"/>
            <a:ext cx="13646" cy="800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46111" y="5218631"/>
            <a:ext cx="1721776" cy="3223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бытовые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572739" y="4967785"/>
            <a:ext cx="2504228" cy="38732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производственные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398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574766"/>
            <a:ext cx="10058400" cy="5294328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• </a:t>
            </a:r>
            <a:r>
              <a:rPr lang="ru-RU" sz="3600" dirty="0" smtClean="0"/>
              <a:t>Начинают </a:t>
            </a:r>
            <a:r>
              <a:rPr lang="ru-RU" sz="3600" dirty="0"/>
              <a:t>и заканчивают повязку на здоровой части тела; завязывают на некотором расстоянии от повреждения, т. е. на здоровом, неповрежденном месте. </a:t>
            </a:r>
            <a:br>
              <a:rPr lang="ru-RU" sz="3600" dirty="0"/>
            </a:br>
            <a:r>
              <a:rPr lang="ru-RU" sz="3600" dirty="0"/>
              <a:t>• После наложения плоского бинта накладывают трубчатый соответствующего номера. </a:t>
            </a:r>
            <a:br>
              <a:rPr lang="ru-RU" sz="3600" dirty="0"/>
            </a:br>
            <a:r>
              <a:rPr lang="ru-RU" sz="3600" dirty="0"/>
              <a:t>• При значительном повреждении верхней конечности ее необходимо подвязать на косынке. 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8504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2690949" cy="5539431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Индивидуальный перевязочный пакет</a:t>
            </a:r>
            <a:br>
              <a:rPr lang="ru-RU" sz="31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400" b="1" dirty="0">
                <a:solidFill>
                  <a:schemeClr val="tx1"/>
                </a:solidFill>
              </a:rPr>
              <a:t>1.Марлевый бинт шириной 9 см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Две подушечки (15х15), заполненные ватой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2.Одна подушечка пришита у конца бинта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3.Вторую подушечку можно передвигать на нужное расстояние</a:t>
            </a:r>
            <a:r>
              <a:rPr lang="ru-RU" sz="2000" dirty="0"/>
              <a:t>.</a:t>
            </a:r>
            <a:br>
              <a:rPr lang="ru-RU" sz="2000" dirty="0"/>
            </a:b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051" y="532251"/>
            <a:ext cx="6884126" cy="562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09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5" y="719482"/>
            <a:ext cx="10972800" cy="10112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Кровотечение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476251" y="1071563"/>
            <a:ext cx="11334749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>
                <a:latin typeface="Calibri" pitchFamily="34" charset="0"/>
              </a:rPr>
              <a:t>	Кровотечение</a:t>
            </a:r>
            <a:r>
              <a:rPr lang="ru-RU" altLang="ru-RU" sz="2000">
                <a:latin typeface="Calibri" pitchFamily="34" charset="0"/>
              </a:rPr>
              <a:t> – истечение крови из кровеносных сосудов. </a:t>
            </a:r>
          </a:p>
          <a:p>
            <a:pPr eaLnBrk="1" hangingPunct="1"/>
            <a:r>
              <a:rPr lang="ru-RU" altLang="ru-RU" sz="2000">
                <a:latin typeface="Calibri" pitchFamily="34" charset="0"/>
              </a:rPr>
              <a:t>	 Общий объем циркулирующей крови в организме взрослого человека составляет в среднем 5 л. Потеря свыше 1/3 объема крови является угрожающей жизни, особенно в случаях быстрого ее вытекания</a:t>
            </a:r>
            <a:r>
              <a:rPr lang="ru-RU" altLang="ru-RU" sz="2000" b="1">
                <a:latin typeface="Calibri" pitchFamily="34" charset="0"/>
              </a:rPr>
              <a:t>. </a:t>
            </a:r>
            <a:r>
              <a:rPr lang="ru-RU" altLang="ru-RU" sz="2000">
                <a:latin typeface="Calibri" pitchFamily="34" charset="0"/>
              </a:rPr>
              <a:t/>
            </a:r>
            <a:br>
              <a:rPr lang="ru-RU" altLang="ru-RU" sz="2000">
                <a:latin typeface="Calibri" pitchFamily="34" charset="0"/>
              </a:rPr>
            </a:br>
            <a:endParaRPr lang="ru-RU" altLang="ru-RU" sz="2000">
              <a:latin typeface="Calibri" pitchFamily="34" charset="0"/>
            </a:endParaRPr>
          </a:p>
        </p:txBody>
      </p:sp>
      <p:pic>
        <p:nvPicPr>
          <p:cNvPr id="5" name="Рисунок 3" descr="SWScan00045"/>
          <p:cNvPicPr>
            <a:picLocks noChangeAspect="1" noChangeArrowheads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3" t="11125" r="14116" b="63600"/>
          <a:stretch>
            <a:fillRect/>
          </a:stretch>
        </p:blipFill>
        <p:spPr bwMode="auto">
          <a:xfrm>
            <a:off x="1333500" y="3143250"/>
            <a:ext cx="3583517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3" descr="SWScan00045"/>
          <p:cNvPicPr>
            <a:picLocks noChangeAspect="1" noChangeArrowheads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8" t="48096" r="12093" b="26706"/>
          <a:stretch>
            <a:fillRect/>
          </a:stretch>
        </p:blipFill>
        <p:spPr bwMode="auto">
          <a:xfrm>
            <a:off x="7334251" y="3143250"/>
            <a:ext cx="2952749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59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4425" y="-164882"/>
            <a:ext cx="10058400" cy="145075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Виды кровотечений</a:t>
            </a:r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381000" y="1285875"/>
            <a:ext cx="1152525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>
                <a:latin typeface="Calibri" pitchFamily="34" charset="0"/>
              </a:rPr>
              <a:t>	</a:t>
            </a:r>
            <a:r>
              <a:rPr lang="ru-RU" altLang="ru-RU" sz="2000">
                <a:latin typeface="Calibri" pitchFamily="34" charset="0"/>
              </a:rPr>
              <a:t>Кровотечение бывает наружным (из ран или естественных отверстий тела) и внутренним (кровь скапливается в полостях тела - черепе, груди, животе или каком-либо органе).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>
                <a:latin typeface="Calibri" pitchFamily="34" charset="0"/>
              </a:rPr>
              <a:t>В зависимости от характера повреждения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>
                <a:latin typeface="Calibri" pitchFamily="34" charset="0"/>
              </a:rPr>
              <a:t>кровотечения бывают: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000" b="1" u="sng">
                <a:latin typeface="Calibri" pitchFamily="34" charset="0"/>
              </a:rPr>
              <a:t>Артериальное кровотечение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b="1" u="sng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000">
                <a:latin typeface="Calibri" pitchFamily="34" charset="0"/>
              </a:rPr>
              <a:t>-</a:t>
            </a:r>
            <a:r>
              <a:rPr lang="ru-RU" altLang="ru-RU" sz="2000" b="1" u="sng">
                <a:latin typeface="Calibri" pitchFamily="34" charset="0"/>
              </a:rPr>
              <a:t>Венозное кровотечение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b="1" u="sng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000">
                <a:latin typeface="Calibri" pitchFamily="34" charset="0"/>
              </a:rPr>
              <a:t>-</a:t>
            </a:r>
            <a:r>
              <a:rPr lang="ru-RU" altLang="ru-RU" sz="2000" b="1" u="sng">
                <a:latin typeface="Calibri" pitchFamily="34" charset="0"/>
              </a:rPr>
              <a:t>Капиллярное кровотечение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000" b="1" u="sng">
                <a:latin typeface="Calibri" pitchFamily="34" charset="0"/>
              </a:rPr>
              <a:t>Смешанное кровотечение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000" b="1" u="sng">
                <a:latin typeface="Calibri" pitchFamily="34" charset="0"/>
              </a:rPr>
              <a:t>Паренхиматозное кровотечение</a:t>
            </a:r>
          </a:p>
        </p:txBody>
      </p:sp>
      <p:pic>
        <p:nvPicPr>
          <p:cNvPr id="5124" name="Рисунок 9" descr="Виды кровотечен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4" b="8000"/>
          <a:stretch>
            <a:fillRect/>
          </a:stretch>
        </p:blipFill>
        <p:spPr bwMode="auto">
          <a:xfrm>
            <a:off x="5509684" y="2500313"/>
            <a:ext cx="6468533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842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01625"/>
            <a:ext cx="10769600" cy="10810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Артериальное кровотечение 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19289"/>
            <a:ext cx="5384800" cy="42116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2800" smtClean="0"/>
              <a:t>Признаки: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800" smtClean="0"/>
              <a:t>1.Ярко-красная кровь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800" smtClean="0"/>
              <a:t>2.Вытекает с большой скоростью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800" smtClean="0"/>
              <a:t>3.Пульсирующая струя крови</a:t>
            </a:r>
          </a:p>
          <a:p>
            <a:pPr eaLnBrk="1" hangingPunct="1"/>
            <a:endParaRPr lang="ru-RU" altLang="ru-RU" sz="2800" smtClean="0"/>
          </a:p>
        </p:txBody>
      </p:sp>
      <p:pic>
        <p:nvPicPr>
          <p:cNvPr id="6148" name="Picture 9" descr="артерии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8618" y="1412876"/>
            <a:ext cx="4008967" cy="4945063"/>
          </a:xfrm>
          <a:noFill/>
        </p:spPr>
      </p:pic>
    </p:spTree>
    <p:extLst>
      <p:ext uri="{BB962C8B-B14F-4D97-AF65-F5344CB8AC3E}">
        <p14:creationId xmlns:p14="http://schemas.microsoft.com/office/powerpoint/2010/main" val="215056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1" name="Rectangle 7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Венозное кровотечение</a:t>
            </a:r>
          </a:p>
        </p:txBody>
      </p:sp>
      <p:sp>
        <p:nvSpPr>
          <p:cNvPr id="7171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Признаки: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1.Тёмно-красный цвет крови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2.Вытекает равномерной струёй с большой скоростью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3.Могут образовываться сгустки</a:t>
            </a:r>
          </a:p>
        </p:txBody>
      </p:sp>
      <p:pic>
        <p:nvPicPr>
          <p:cNvPr id="7172" name="Picture 10" descr="ве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2" y="1412876"/>
            <a:ext cx="4423833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4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Капиллярное кровотечение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133601"/>
            <a:ext cx="9806517" cy="39973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3200" smtClean="0"/>
              <a:t>Признаки: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3200" smtClean="0"/>
              <a:t>1.Повреждаются мелкие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3200" smtClean="0"/>
              <a:t>кровеносные сосуды - капилляры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3200" smtClean="0"/>
              <a:t>2.Кровоточит вся поверхность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3200" smtClean="0"/>
              <a:t>раны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3200" smtClean="0"/>
              <a:t>3.Кровь легко останавливается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1" y="2000250"/>
            <a:ext cx="304800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75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125</TotalTime>
  <Words>907</Words>
  <Application>Microsoft Office PowerPoint</Application>
  <PresentationFormat>Произвольный</PresentationFormat>
  <Paragraphs>133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Ретро</vt:lpstr>
      <vt:lpstr>Основы медицинских знаний и оказание  первой помощи.</vt:lpstr>
      <vt:lpstr>Одной из разновидностей травм является рана. С ранениями мы можем встретиться в быту, в чрезвычайных и экстремальных ситуациях. </vt:lpstr>
      <vt:lpstr>  Рана- нарушение целостности кожи, слизистой оболочки и органов тела Признаки ран:  -боль; -кровотечение; -повреждение или потеря тканей; -нарушение функций части тела. Раны бывают: -поверхностные и глубокие; -малые, средние и обширные.    </vt:lpstr>
      <vt:lpstr>                               Рана</vt:lpstr>
      <vt:lpstr> Кровотечение </vt:lpstr>
      <vt:lpstr>Виды кровотечений</vt:lpstr>
      <vt:lpstr>Артериальное кровотечение </vt:lpstr>
      <vt:lpstr>Венозное кровотечение</vt:lpstr>
      <vt:lpstr>Капиллярное кровотечение</vt:lpstr>
      <vt:lpstr>Внутреннее кровотечение</vt:lpstr>
      <vt:lpstr>Первая помощь при артериальном кровотечении</vt:lpstr>
      <vt:lpstr>Презентация PowerPoint</vt:lpstr>
      <vt:lpstr>Презентация PowerPoint</vt:lpstr>
      <vt:lpstr>Первая помощь при венозном кровотечении</vt:lpstr>
      <vt:lpstr>Первая помощь при капиллярном кровотечении</vt:lpstr>
      <vt:lpstr>Первая помощь при внутреннем кровотечении</vt:lpstr>
      <vt:lpstr>Презентация PowerPoint</vt:lpstr>
      <vt:lpstr>Носовое кровотечение</vt:lpstr>
      <vt:lpstr> Повязки.  Правила наложения повязок.</vt:lpstr>
      <vt:lpstr>Презентация PowerPoint</vt:lpstr>
      <vt:lpstr>Презентация PowerPoint</vt:lpstr>
      <vt:lpstr>Презентация PowerPoint</vt:lpstr>
      <vt:lpstr>Марлевые (плоские) бинты</vt:lpstr>
      <vt:lpstr>Эластичный бинт </vt:lpstr>
      <vt:lpstr>Трубчатые (сетчатые) бинты</vt:lpstr>
      <vt:lpstr>Разновидности повязок</vt:lpstr>
      <vt:lpstr>Разновидности повязок  </vt:lpstr>
      <vt:lpstr>Повязка  на голову</vt:lpstr>
      <vt:lpstr>Презентация PowerPoint</vt:lpstr>
      <vt:lpstr>Презентация PowerPoint</vt:lpstr>
      <vt:lpstr>Повязка  на грудную клетку</vt:lpstr>
      <vt:lpstr>Повязка  на бедро</vt:lpstr>
      <vt:lpstr>Повязка  на плечо</vt:lpstr>
      <vt:lpstr>Повязка  на руку</vt:lpstr>
      <vt:lpstr>Косыночная повязка </vt:lpstr>
      <vt:lpstr>Повязка на ногу</vt:lpstr>
      <vt:lpstr>Презентация PowerPoint</vt:lpstr>
      <vt:lpstr>ОБЩИЕ ПРАВИЛА НАЛОЖЕНИЯ ПОВЯЗОК</vt:lpstr>
      <vt:lpstr>Презентация PowerPoint</vt:lpstr>
      <vt:lpstr>Презентация PowerPoint</vt:lpstr>
      <vt:lpstr>Индивидуальный перевязочный пакет   1.Марлевый бинт шириной 9 см Две подушечки (15х15), заполненные ватой 2.Одна подушечка пришита у конца бинта 3.Вторую подушечку можно передвигать на нужное расстояние.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Повязки.  Правила наложения повязок.</dc:title>
  <dc:creator>таня</dc:creator>
  <cp:lastModifiedBy>Student</cp:lastModifiedBy>
  <cp:revision>13</cp:revision>
  <dcterms:created xsi:type="dcterms:W3CDTF">2016-02-23T09:24:38Z</dcterms:created>
  <dcterms:modified xsi:type="dcterms:W3CDTF">2019-10-23T06:44:38Z</dcterms:modified>
</cp:coreProperties>
</file>