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1" r:id="rId3"/>
    <p:sldId id="262" r:id="rId4"/>
    <p:sldId id="258" r:id="rId5"/>
    <p:sldId id="263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D9A9-9E06-428B-80FB-1293D08E9C28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F3AF4-8B62-4384-9F3D-D01B8199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0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28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872A-3E23-44A9-8282-AA56C7F2A73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244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348880"/>
            <a:ext cx="3672408" cy="28538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Правила безопасного поведения на улице.</a:t>
            </a:r>
            <a:endParaRPr lang="ru-RU" sz="4000" dirty="0"/>
          </a:p>
        </p:txBody>
      </p:sp>
      <p:pic>
        <p:nvPicPr>
          <p:cNvPr id="1026" name="Picture 2" descr="http://xn--24-6kct3an.xn--p1ai/%D0%9E%D0%91%D0%96_5_%D0%BA%D0%BB%D0%B0%D1%81%D1%81/16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2662" r="3969" b="12213"/>
          <a:stretch/>
        </p:blipFill>
        <p:spPr bwMode="auto">
          <a:xfrm>
            <a:off x="191700" y="2564904"/>
            <a:ext cx="3225083" cy="37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305800" cy="20036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Будьте готовы к «спартанским» условиям жизни: </a:t>
            </a:r>
          </a:p>
          <a:p>
            <a:pPr eaLnBrk="1" hangingPunct="1">
              <a:defRPr/>
            </a:pPr>
            <a:r>
              <a:rPr lang="ru-RU" dirty="0" smtClean="0"/>
              <a:t>неадекватной пище и условиям проживания; </a:t>
            </a:r>
          </a:p>
          <a:p>
            <a:pPr eaLnBrk="1" hangingPunct="1">
              <a:defRPr/>
            </a:pPr>
            <a:r>
              <a:rPr lang="ru-RU" dirty="0" smtClean="0"/>
              <a:t>неадекватным туалетным удобствам.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0243" name="Picture 5" descr="http://y.delfi.ee/norm/80041/4222013_NvFiz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76600"/>
            <a:ext cx="53911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11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674" y="980728"/>
            <a:ext cx="4327525" cy="51914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Если Вам дали возможность поговорить с родственниками по телефону, держите себя в руках, не плачьте, не кричите, говорите коротко и по существу.</a:t>
            </a:r>
          </a:p>
        </p:txBody>
      </p:sp>
      <p:pic>
        <p:nvPicPr>
          <p:cNvPr id="13315" name="Picture 5" descr="http://i.vigoda.ru/img/offer/pictures/006/616/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37147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http://novostivl.ru/files/files/47/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40544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93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3058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Никогда не теряйте надежду на благополучный исход!! Помните, чем больше времени пройдет, тем больше у Вас </a:t>
            </a:r>
            <a:r>
              <a:rPr lang="ru-RU" b="1" dirty="0" smtClean="0"/>
              <a:t>шансов на спасение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03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2413"/>
            <a:ext cx="8229600" cy="2025229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3200" dirty="0" err="1" smtClean="0"/>
              <a:t>Толпа</a:t>
            </a:r>
            <a:r>
              <a:rPr lang="en-GB" altLang="ru-RU" sz="3200" dirty="0" smtClean="0"/>
              <a:t> - </a:t>
            </a:r>
            <a:r>
              <a:rPr lang="en-GB" altLang="ru-RU" sz="3200" dirty="0" err="1" smtClean="0"/>
              <a:t>одно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из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наиболее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опасных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явлений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городской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жизни</a:t>
            </a:r>
            <a:endParaRPr lang="en-GB" altLang="ru-RU" sz="32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79575"/>
            <a:ext cx="4140200" cy="46196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200" dirty="0" err="1" smtClean="0"/>
              <a:t>Любая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неожиданность</a:t>
            </a:r>
            <a:r>
              <a:rPr lang="en-GB" altLang="ru-RU" sz="2200" dirty="0" smtClean="0"/>
              <a:t> (</a:t>
            </a:r>
            <a:r>
              <a:rPr lang="en-GB" altLang="ru-RU" sz="2200" dirty="0" err="1" smtClean="0"/>
              <a:t>драка</a:t>
            </a:r>
            <a:r>
              <a:rPr lang="en-GB" altLang="ru-RU" sz="2200" dirty="0" smtClean="0"/>
              <a:t>, </a:t>
            </a:r>
            <a:r>
              <a:rPr lang="en-GB" altLang="ru-RU" sz="2200" dirty="0" err="1" smtClean="0"/>
              <a:t>запуск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пиротехники</a:t>
            </a:r>
            <a:r>
              <a:rPr lang="en-GB" altLang="ru-RU" sz="2200" dirty="0" smtClean="0"/>
              <a:t>, </a:t>
            </a:r>
            <a:r>
              <a:rPr lang="en-GB" altLang="ru-RU" sz="2200" dirty="0" err="1" smtClean="0"/>
              <a:t>громкий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крик</a:t>
            </a:r>
            <a:r>
              <a:rPr lang="en-GB" altLang="ru-RU" sz="2200" dirty="0" smtClean="0"/>
              <a:t>), </a:t>
            </a:r>
            <a:r>
              <a:rPr lang="en-GB" altLang="ru-RU" sz="2200" dirty="0" err="1" smtClean="0"/>
              <a:t>опасность</a:t>
            </a:r>
            <a:r>
              <a:rPr lang="en-GB" altLang="ru-RU" sz="2200" dirty="0" smtClean="0"/>
              <a:t>(</a:t>
            </a:r>
            <a:r>
              <a:rPr lang="en-GB" altLang="ru-RU" sz="2200" dirty="0" err="1" smtClean="0"/>
              <a:t>пожар</a:t>
            </a:r>
            <a:r>
              <a:rPr lang="en-GB" altLang="ru-RU" sz="2200" dirty="0" smtClean="0"/>
              <a:t>, </a:t>
            </a:r>
            <a:r>
              <a:rPr lang="en-GB" altLang="ru-RU" sz="2200" dirty="0" err="1" smtClean="0"/>
              <a:t>взрыв</a:t>
            </a:r>
            <a:r>
              <a:rPr lang="en-GB" altLang="ru-RU" sz="2200" dirty="0" smtClean="0"/>
              <a:t>, </a:t>
            </a:r>
            <a:r>
              <a:rPr lang="en-GB" altLang="ru-RU" sz="2200" dirty="0" err="1" smtClean="0"/>
              <a:t>стрельба</a:t>
            </a:r>
            <a:r>
              <a:rPr lang="en-GB" altLang="ru-RU" sz="2200" dirty="0" smtClean="0"/>
              <a:t>) </a:t>
            </a:r>
            <a:r>
              <a:rPr lang="en-GB" altLang="ru-RU" sz="2200" dirty="0" err="1" smtClean="0"/>
              <a:t>или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просто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какое-либо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препятствие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на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пути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движения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толпы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могут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спровоцировать</a:t>
            </a:r>
            <a:r>
              <a:rPr lang="en-GB" altLang="ru-RU" sz="2200" dirty="0" smtClean="0"/>
              <a:t> </a:t>
            </a:r>
            <a:r>
              <a:rPr lang="en-GB" altLang="ru-RU" sz="2200" b="1" dirty="0" err="1" smtClean="0"/>
              <a:t>панику</a:t>
            </a:r>
            <a:r>
              <a:rPr lang="en-GB" altLang="ru-RU" sz="2200" dirty="0" smtClean="0"/>
              <a:t> и - </a:t>
            </a:r>
            <a:r>
              <a:rPr lang="en-GB" altLang="ru-RU" sz="2200" dirty="0" err="1" smtClean="0"/>
              <a:t>как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её</a:t>
            </a:r>
            <a:r>
              <a:rPr lang="en-GB" altLang="ru-RU" sz="2200" dirty="0" smtClean="0"/>
              <a:t> </a:t>
            </a:r>
            <a:r>
              <a:rPr lang="en-GB" altLang="ru-RU" sz="2200" dirty="0" err="1" smtClean="0"/>
              <a:t>следствие</a:t>
            </a:r>
            <a:r>
              <a:rPr lang="en-GB" altLang="ru-RU" sz="2200" dirty="0" smtClean="0"/>
              <a:t> - </a:t>
            </a:r>
            <a:r>
              <a:rPr lang="en-GB" altLang="ru-RU" sz="2200" b="1" dirty="0" err="1" smtClean="0"/>
              <a:t>давку</a:t>
            </a:r>
            <a:r>
              <a:rPr lang="en-GB" altLang="ru-RU" sz="2200" dirty="0" smtClean="0"/>
              <a:t>. 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2200" dirty="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208213"/>
            <a:ext cx="4016375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997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3200" b="1" smtClean="0"/>
              <a:t>Основные </a:t>
            </a:r>
            <a:r>
              <a:rPr lang="en-GB" altLang="ru-RU" sz="3200" smtClean="0"/>
              <a:t>правила поведения в толпе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323975"/>
            <a:ext cx="8229600" cy="515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придерживайтесь общей скорости движения;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не толкайтесь, не напирайте на идущих впереди;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не идите против толпы;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возможные толчки сзади и сбоку сдерживайте согнутыми в локтях и прижатыми к телу руками. Кулаки направьте вверх, чтобы защитить грудную клетку; можно сцепить ладони в замок перед грудью;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при необходимости пересечь толпу делать это надо по диагонали;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не смотрите в глаза людям в толпе;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старайтесь видеть всю ситуацию в целом, не фокусируясь на отдельных деталях.</a:t>
            </a:r>
          </a:p>
        </p:txBody>
      </p:sp>
    </p:spTree>
    <p:extLst>
      <p:ext uri="{BB962C8B-B14F-4D97-AF65-F5344CB8AC3E}">
        <p14:creationId xmlns:p14="http://schemas.microsoft.com/office/powerpoint/2010/main" val="1454072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3200" b="1" smtClean="0"/>
              <a:t>Основные </a:t>
            </a:r>
            <a:r>
              <a:rPr lang="en-GB" altLang="ru-RU" sz="3200" smtClean="0"/>
              <a:t>правила поведения в толпе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1446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b="1" smtClean="0"/>
              <a:t>Заранее обратите внимание на пути возможной эвакуации!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Не оставляйте без внимания заборы, лестницы, дворы, окна, запасные выходы и маршруты.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smtClean="0"/>
              <a:t>В случае опасности важно успеть устремиться к выходу, прежде чем толпа придёт в движение.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b="1" smtClean="0"/>
              <a:t>Остерегайтесь стен, узких дверных проёмов и проходов!</a:t>
            </a:r>
            <a:r>
              <a:rPr lang="en-GB" altLang="ru-RU" sz="2800" b="1" smtClean="0"/>
              <a:t> </a:t>
            </a:r>
            <a:br>
              <a:rPr lang="en-GB" altLang="ru-RU" sz="2800" b="1" smtClean="0"/>
            </a:br>
            <a:r>
              <a:rPr lang="en-GB" altLang="ru-RU" sz="2800" b="1" smtClean="0"/>
              <a:t/>
            </a:r>
            <a:br>
              <a:rPr lang="en-GB" altLang="ru-RU" sz="2800" b="1" smtClean="0"/>
            </a:br>
            <a:endParaRPr lang="en-GB" altLang="ru-RU" sz="2800" b="1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500563"/>
            <a:ext cx="774065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64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3200" dirty="0" err="1" smtClean="0"/>
              <a:t>Если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вы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поняли</a:t>
            </a:r>
            <a:r>
              <a:rPr lang="en-GB" altLang="ru-RU" sz="3200" dirty="0" smtClean="0"/>
              <a:t>, </a:t>
            </a:r>
            <a:r>
              <a:rPr lang="en-GB" altLang="ru-RU" sz="3200" dirty="0" err="1" smtClean="0"/>
              <a:t>что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неизбежно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попадёте</a:t>
            </a:r>
            <a:r>
              <a:rPr lang="en-GB" altLang="ru-RU" sz="3200" dirty="0" smtClean="0"/>
              <a:t> в </a:t>
            </a:r>
            <a:r>
              <a:rPr lang="en-GB" altLang="ru-RU" sz="3200" dirty="0" err="1" smtClean="0"/>
              <a:t>давку</a:t>
            </a:r>
            <a:endParaRPr lang="en-GB" altLang="ru-RU" sz="3200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600" b="1" smtClean="0"/>
              <a:t>Снимите с себя длинную</a:t>
            </a:r>
            <a:r>
              <a:rPr lang="en-GB" altLang="ru-RU" sz="2600" smtClean="0"/>
              <a:t>, слишком свободную или оснащённую металлическими деталями </a:t>
            </a:r>
            <a:r>
              <a:rPr lang="en-GB" altLang="ru-RU" sz="2600" b="1" smtClean="0"/>
              <a:t>одежду</a:t>
            </a:r>
            <a:r>
              <a:rPr lang="en-GB" altLang="ru-RU" sz="2600" smtClean="0"/>
              <a:t>, а также </a:t>
            </a:r>
            <a:r>
              <a:rPr lang="en-GB" altLang="ru-RU" sz="2600" b="1" smtClean="0"/>
              <a:t>всё, что может сдавить шею</a:t>
            </a:r>
            <a:r>
              <a:rPr lang="en-GB" altLang="ru-RU" sz="2600" smtClean="0"/>
              <a:t>: шарф, галстук, медальон на шнурке, нательный крест на цепочке, любые драгоценности и бижутерию.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600" smtClean="0"/>
              <a:t>Максимально </a:t>
            </a:r>
            <a:r>
              <a:rPr lang="en-GB" altLang="ru-RU" sz="2600" b="1" smtClean="0"/>
              <a:t>освободите карманы</a:t>
            </a:r>
            <a:r>
              <a:rPr lang="en-GB" altLang="ru-RU" sz="2600" smtClean="0"/>
              <a:t>, так как практически любой твёрдый предмет при огромном давлении в середине толпы способен нанести серьёзную травму не только вам, но и окружающим людям.</a:t>
            </a:r>
          </a:p>
        </p:txBody>
      </p:sp>
    </p:spTree>
    <p:extLst>
      <p:ext uri="{BB962C8B-B14F-4D97-AF65-F5344CB8AC3E}">
        <p14:creationId xmlns:p14="http://schemas.microsoft.com/office/powerpoint/2010/main" val="294627193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2413"/>
            <a:ext cx="8229600" cy="195322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3200" b="1" dirty="0" err="1" smtClean="0"/>
              <a:t>Основные</a:t>
            </a:r>
            <a:r>
              <a:rPr lang="en-GB" altLang="ru-RU" sz="3200" b="1" dirty="0" smtClean="0"/>
              <a:t> </a:t>
            </a:r>
            <a:r>
              <a:rPr lang="en-GB" altLang="ru-RU" sz="3200" dirty="0" err="1" smtClean="0"/>
              <a:t>правила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поведения</a:t>
            </a:r>
            <a:r>
              <a:rPr lang="en-GB" altLang="ru-RU" sz="3200" dirty="0" smtClean="0"/>
              <a:t> в </a:t>
            </a:r>
            <a:r>
              <a:rPr lang="en-GB" altLang="ru-RU" sz="3200" dirty="0" err="1" smtClean="0"/>
              <a:t>толпе</a:t>
            </a:r>
            <a:endParaRPr lang="en-GB" altLang="ru-RU" sz="3200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83113" cy="5727700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smtClean="0"/>
              <a:t>Если толпа уже набрала силу, </a:t>
            </a:r>
            <a:r>
              <a:rPr lang="en-GB" altLang="ru-RU" sz="2800" b="1" smtClean="0"/>
              <a:t>разумнее выждать</a:t>
            </a:r>
            <a:r>
              <a:rPr lang="en-GB" altLang="ru-RU" sz="2800" smtClean="0"/>
              <a:t>, пока основной поток схлынет. </a:t>
            </a:r>
          </a:p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smtClean="0"/>
              <a:t>Устремляться в узкие проходы в этом случае допустимо лишь в случае пожара и задымления. </a:t>
            </a:r>
            <a:br>
              <a:rPr lang="en-GB" altLang="ru-RU" sz="2800" smtClean="0"/>
            </a:br>
            <a:r>
              <a:rPr lang="en-GB" altLang="ru-RU" sz="2800" smtClean="0"/>
              <a:t>   </a:t>
            </a:r>
            <a:br>
              <a:rPr lang="en-GB" altLang="ru-RU" sz="2800" smtClean="0"/>
            </a:br>
            <a:endParaRPr lang="en-GB" altLang="ru-RU" sz="280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98888"/>
            <a:ext cx="39592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02197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4000"/>
            <a:ext cx="8229600" cy="181079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3200" b="1" dirty="0" err="1" smtClean="0"/>
              <a:t>Основные</a:t>
            </a:r>
            <a:r>
              <a:rPr lang="en-GB" altLang="ru-RU" sz="3200" b="1" dirty="0" smtClean="0"/>
              <a:t> </a:t>
            </a:r>
            <a:r>
              <a:rPr lang="en-GB" altLang="ru-RU" sz="3200" dirty="0" err="1" smtClean="0"/>
              <a:t>правила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поведения</a:t>
            </a:r>
            <a:r>
              <a:rPr lang="en-GB" altLang="ru-RU" sz="3200" dirty="0" smtClean="0"/>
              <a:t> в </a:t>
            </a:r>
            <a:r>
              <a:rPr lang="en-GB" altLang="ru-RU" sz="3200" dirty="0" err="1" smtClean="0"/>
              <a:t>толпе</a:t>
            </a:r>
            <a:endParaRPr lang="en-GB" altLang="ru-RU" sz="32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600" dirty="0" err="1" smtClean="0"/>
              <a:t>Если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вы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оказались</a:t>
            </a:r>
            <a:r>
              <a:rPr lang="en-GB" altLang="ru-RU" sz="2600" dirty="0" smtClean="0"/>
              <a:t> в </a:t>
            </a:r>
            <a:r>
              <a:rPr lang="en-GB" altLang="ru-RU" sz="2600" dirty="0" err="1" smtClean="0"/>
              <a:t>плотной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толпе</a:t>
            </a:r>
            <a:r>
              <a:rPr lang="en-GB" altLang="ru-RU" sz="2600" dirty="0" smtClean="0"/>
              <a:t>, </a:t>
            </a:r>
            <a:r>
              <a:rPr lang="en-GB" altLang="ru-RU" sz="2600" dirty="0" err="1" smtClean="0"/>
              <a:t>постарайтесь</a:t>
            </a:r>
            <a:r>
              <a:rPr lang="en-GB" altLang="ru-RU" sz="2600" dirty="0" smtClean="0"/>
              <a:t> </a:t>
            </a:r>
            <a:r>
              <a:rPr lang="en-GB" altLang="ru-RU" sz="2600" b="1" dirty="0" err="1" smtClean="0"/>
              <a:t>поскорее</a:t>
            </a:r>
            <a:r>
              <a:rPr lang="en-GB" altLang="ru-RU" sz="2600" b="1" dirty="0" smtClean="0"/>
              <a:t> </a:t>
            </a:r>
            <a:r>
              <a:rPr lang="en-GB" altLang="ru-RU" sz="2600" b="1" dirty="0" err="1" smtClean="0"/>
              <a:t>выбраться</a:t>
            </a:r>
            <a:r>
              <a:rPr lang="en-GB" altLang="ru-RU" sz="2600" b="1" dirty="0" smtClean="0"/>
              <a:t> </a:t>
            </a:r>
            <a:r>
              <a:rPr lang="en-GB" altLang="ru-RU" sz="2600" b="1" dirty="0" err="1" smtClean="0"/>
              <a:t>из</a:t>
            </a:r>
            <a:r>
              <a:rPr lang="en-GB" altLang="ru-RU" sz="2600" b="1" dirty="0" smtClean="0"/>
              <a:t> </a:t>
            </a:r>
            <a:r>
              <a:rPr lang="en-GB" altLang="ru-RU" sz="2600" b="1" dirty="0" err="1" smtClean="0"/>
              <a:t>неё</a:t>
            </a:r>
            <a:r>
              <a:rPr lang="en-GB" altLang="ru-RU" sz="2600" dirty="0" smtClean="0"/>
              <a:t>. </a:t>
            </a:r>
          </a:p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600" dirty="0" err="1" smtClean="0"/>
              <a:t>Перекатываясь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или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ползя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по-пластунски</a:t>
            </a:r>
            <a:r>
              <a:rPr lang="en-GB" altLang="ru-RU" sz="2600" dirty="0" smtClean="0"/>
              <a:t>, </a:t>
            </a:r>
            <a:r>
              <a:rPr lang="en-GB" altLang="ru-RU" sz="2600" dirty="0" err="1" smtClean="0"/>
              <a:t>пробирайтесь</a:t>
            </a:r>
            <a:r>
              <a:rPr lang="en-GB" altLang="ru-RU" sz="2600" dirty="0" smtClean="0"/>
              <a:t> к </a:t>
            </a:r>
            <a:r>
              <a:rPr lang="en-GB" altLang="ru-RU" sz="2600" dirty="0" err="1" smtClean="0"/>
              <a:t>менее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забитому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месту</a:t>
            </a:r>
            <a:r>
              <a:rPr lang="en-GB" altLang="ru-RU" sz="2600" dirty="0" smtClean="0"/>
              <a:t>!</a:t>
            </a:r>
            <a:r>
              <a:rPr lang="en-GB" altLang="ru-RU" sz="2600" b="1" dirty="0" smtClean="0"/>
              <a:t> </a:t>
            </a:r>
          </a:p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600" dirty="0" err="1" smtClean="0"/>
              <a:t>Если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есть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возможность</a:t>
            </a:r>
            <a:r>
              <a:rPr lang="en-GB" altLang="ru-RU" sz="2600" dirty="0" smtClean="0"/>
              <a:t>, </a:t>
            </a:r>
            <a:r>
              <a:rPr lang="en-GB" altLang="ru-RU" sz="2600" dirty="0" err="1" smtClean="0"/>
              <a:t>сядьте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на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плечи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кому-либо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из</a:t>
            </a:r>
            <a:r>
              <a:rPr lang="en-GB" altLang="ru-RU" sz="2600" dirty="0" smtClean="0"/>
              <a:t> </a:t>
            </a:r>
            <a:r>
              <a:rPr lang="en-GB" altLang="ru-RU" sz="2600" dirty="0" err="1" smtClean="0"/>
              <a:t>взрослых</a:t>
            </a:r>
            <a:r>
              <a:rPr lang="en-GB" altLang="ru-RU" sz="2600" dirty="0" smtClean="0"/>
              <a:t>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679950"/>
            <a:ext cx="303688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679950"/>
            <a:ext cx="347503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713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8497888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593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Собака бывает кусачей</a:t>
            </a:r>
          </a:p>
        </p:txBody>
      </p:sp>
    </p:spTree>
    <p:extLst>
      <p:ext uri="{BB962C8B-B14F-4D97-AF65-F5344CB8AC3E}">
        <p14:creationId xmlns:p14="http://schemas.microsoft.com/office/powerpoint/2010/main" val="16957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136904" cy="3456384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Необходимо соблюдать правила безопасного поведения: предвидеть и избегать опасных ситуаций и при необходимости действовать разумно и решительно. Чтобы не стать жертвой хулиганов, грабителей и маньяков, необходимо соблюдать ряд правил.</a:t>
            </a:r>
          </a:p>
          <a:p>
            <a:endParaRPr lang="ru-RU" dirty="0"/>
          </a:p>
        </p:txBody>
      </p:sp>
      <p:pic>
        <p:nvPicPr>
          <p:cNvPr id="4098" name="Picture 2" descr="http://cs624022.vk.me/v624022070/4cc3e/MUtGfULMV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4" y="4077072"/>
            <a:ext cx="3922407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4932040" y="4038002"/>
            <a:ext cx="2451013" cy="243158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67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4005263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Опасно трогать собаку, когда она ест, подходить к собаке, у которой есть щенки, замахиваться на хозяина собаки.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Нельзя подходить к собаке, находящейся на привези, трогать и гладить чужих собак, показывать страх перед любой собакой.</a:t>
            </a:r>
          </a:p>
        </p:txBody>
      </p:sp>
    </p:spTree>
    <p:extLst>
      <p:ext uri="{BB962C8B-B14F-4D97-AF65-F5344CB8AC3E}">
        <p14:creationId xmlns:p14="http://schemas.microsoft.com/office/powerpoint/2010/main" val="5513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336550"/>
            <a:ext cx="842486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/>
              <a:t>Существуют несколько признаков, по которым можно определить степень агрессивности собаки на улице.</a:t>
            </a:r>
            <a:r>
              <a:rPr lang="ru-RU" altLang="ru-RU" sz="2400"/>
              <a:t> Если вы увидели животное, которое напряжено всем телом, перенесло вес на передние лапы, будто охотясь, и шерсть на его холке стала дыбом, то лучше не искушать судьбу и обойти его десятой дорогой, особенно если вы на прогулке со своим домашним питомцем. В том случае, если встреча неизбежна, как можно скорее пройдите в какое-либо помещение — ближайшее парадное, телефонную будку, магазин и т.п. Чтобы вас не покусала собака, в качестве оружия самообороны в таких случаях хорошо подходит </a:t>
            </a:r>
            <a:r>
              <a:rPr lang="ru-RU" altLang="ru-RU" sz="2400" b="1">
                <a:solidFill>
                  <a:srgbClr val="FF3300"/>
                </a:solidFill>
              </a:rPr>
              <a:t>аэрозольный лак для волос</a:t>
            </a:r>
            <a:r>
              <a:rPr lang="ru-RU" altLang="ru-RU" sz="2400"/>
              <a:t>, который можно распылить в глаза агрессору, а также сыпучие вещества, такие как </a:t>
            </a:r>
            <a:r>
              <a:rPr lang="ru-RU" altLang="ru-RU" sz="2400" b="1">
                <a:solidFill>
                  <a:srgbClr val="FF3300"/>
                </a:solidFill>
              </a:rPr>
              <a:t>молотый перец.</a:t>
            </a: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7345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0"/>
            <a:ext cx="849788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Если атаку домашнего животного может хоть как-то пресечь выгуливающий его хозяин, то при стычке с уличными представителями «рода собачьих» приходится рассчитывать только на себя. При встрече с агрессивно настроенной сворой дворовых псов, чтобы вас не покусала бешеная собака, следует придерживаться некоторых правил поведения.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671763"/>
            <a:ext cx="40767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7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Во-первых, ни в коем случае не следует предпринимать попыток к бегству, кричать и делать резких движений — всё это может спровоцировать животных к нападению.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92300"/>
            <a:ext cx="7308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619250" y="5300663"/>
            <a:ext cx="633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</a:rPr>
              <a:t>НЕЛЬЗЯ БЕЖАТЬ!!!</a:t>
            </a:r>
          </a:p>
        </p:txBody>
      </p:sp>
    </p:spTree>
    <p:extLst>
      <p:ext uri="{BB962C8B-B14F-4D97-AF65-F5344CB8AC3E}">
        <p14:creationId xmlns:p14="http://schemas.microsoft.com/office/powerpoint/2010/main" val="24379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33338"/>
            <a:ext cx="914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Во-вторых, следует взять себя в руки и успокоиться — достигнуть этого можно с помощью глубокого ровного дыхания и внутреннего релаксирующего «диалога с самим собой». Если вы будете нервничать, то в организме будет вырабатываться адреналин и собаки учуют это, восприняв это как своё превосходство над соперником.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07950" y="3268663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В-третьих, сымитируйте поднятие камня с земли — это на уровне рефлексов отпугивает животных. </a:t>
            </a: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5509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8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554"/>
            <a:ext cx="7024744" cy="1143000"/>
          </a:xfrm>
        </p:spPr>
        <p:txBody>
          <a:bodyPr/>
          <a:lstStyle/>
          <a:p>
            <a:r>
              <a:rPr lang="ru-RU" dirty="0" smtClean="0"/>
              <a:t>Несколько важных правил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AutoNum type="arabicPeriod"/>
            </a:pPr>
            <a:r>
              <a:rPr lang="ru-RU" sz="2600" dirty="0" smtClean="0"/>
              <a:t>Не </a:t>
            </a:r>
            <a:r>
              <a:rPr lang="ru-RU" sz="2600" dirty="0"/>
              <a:t>находиться одному на улице в темное время суток. </a:t>
            </a:r>
            <a:endParaRPr lang="ru-RU" sz="2600" dirty="0" smtClean="0"/>
          </a:p>
          <a:p>
            <a:pPr marL="525780" indent="-457200">
              <a:buAutoNum type="arabicPeriod"/>
            </a:pPr>
            <a:r>
              <a:rPr lang="ru-RU" sz="2600" dirty="0" smtClean="0"/>
              <a:t>Выбирайте </a:t>
            </a:r>
            <a:r>
              <a:rPr lang="ru-RU" sz="2600" dirty="0"/>
              <a:t>безопасный </a:t>
            </a:r>
            <a:r>
              <a:rPr lang="ru-RU" sz="2600" dirty="0" smtClean="0"/>
              <a:t>маршрут.</a:t>
            </a:r>
          </a:p>
          <a:p>
            <a:pPr marL="525780" indent="-457200">
              <a:buAutoNum type="arabicPeriod"/>
            </a:pPr>
            <a:r>
              <a:rPr lang="ru-RU" sz="2600" dirty="0" smtClean="0"/>
              <a:t>Никогда </a:t>
            </a:r>
            <a:r>
              <a:rPr lang="ru-RU" sz="2600" dirty="0"/>
              <a:t>и ни при каких обстоятельствах не садитесь в машину к незнакомым и малознакомым </a:t>
            </a:r>
            <a:r>
              <a:rPr lang="ru-RU" sz="2600" dirty="0" smtClean="0"/>
              <a:t>людям.</a:t>
            </a:r>
          </a:p>
          <a:p>
            <a:pPr marL="525780" indent="-457200">
              <a:buAutoNum type="arabicPeriod"/>
            </a:pPr>
            <a:r>
              <a:rPr lang="ru-RU" sz="2600" dirty="0" smtClean="0"/>
              <a:t>Никогда </a:t>
            </a:r>
            <a:r>
              <a:rPr lang="ru-RU" sz="2600" dirty="0"/>
              <a:t>не заходите в чужие дома и квартиры, если вас даже будут убедительно просить о помощи. </a:t>
            </a:r>
            <a:endParaRPr lang="ru-RU" sz="2600" dirty="0" smtClean="0"/>
          </a:p>
          <a:p>
            <a:pPr marL="525780" indent="-457200">
              <a:buAutoNum type="arabicPeriod"/>
            </a:pPr>
            <a:r>
              <a:rPr lang="ru-RU" sz="2600" dirty="0" smtClean="0"/>
              <a:t>Если </a:t>
            </a:r>
            <a:r>
              <a:rPr lang="ru-RU" sz="2600" dirty="0"/>
              <a:t>заметили, что кто-то преследует вас, звоните в двери соседей и зовите на </a:t>
            </a:r>
            <a:r>
              <a:rPr lang="ru-RU" sz="2600" dirty="0" smtClean="0"/>
              <a:t>помощь.</a:t>
            </a:r>
          </a:p>
          <a:p>
            <a:pPr marL="525780" indent="-457200">
              <a:buAutoNum type="arabicPeriod"/>
            </a:pPr>
            <a:r>
              <a:rPr lang="ru-RU" sz="2600" dirty="0" smtClean="0"/>
              <a:t>Если </a:t>
            </a:r>
            <a:r>
              <a:rPr lang="ru-RU" sz="2600" dirty="0"/>
              <a:t>никого нет дома, никогда не открывайте дверь </a:t>
            </a:r>
            <a:r>
              <a:rPr lang="ru-RU" sz="2600" dirty="0" smtClean="0"/>
              <a:t>незнакомым.</a:t>
            </a:r>
          </a:p>
          <a:p>
            <a:pPr marL="525780" indent="-457200">
              <a:buAutoNum type="arabicPeriod"/>
            </a:pPr>
            <a:r>
              <a:rPr lang="ru-RU" sz="2600" dirty="0" smtClean="0"/>
              <a:t>Если </a:t>
            </a:r>
            <a:r>
              <a:rPr lang="ru-RU" sz="2600" dirty="0"/>
              <a:t>же вы оказались в чрезвычайной </a:t>
            </a:r>
            <a:r>
              <a:rPr lang="ru-RU" sz="2600" dirty="0" smtClean="0"/>
              <a:t>ситуации, нужно </a:t>
            </a:r>
            <a:r>
              <a:rPr lang="ru-RU" sz="2600" dirty="0"/>
              <a:t>постараться запомнить </a:t>
            </a:r>
            <a:r>
              <a:rPr lang="ru-RU" sz="2600" dirty="0" smtClean="0"/>
              <a:t>приметы</a:t>
            </a:r>
            <a:r>
              <a:rPr lang="ru-RU" sz="2600" dirty="0"/>
              <a:t>, по которым </a:t>
            </a:r>
            <a:r>
              <a:rPr lang="ru-RU" sz="2600" dirty="0" smtClean="0"/>
              <a:t>можно задержать преступника.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473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rezentacii.info/wp-content/uploads/2015/11/AqbuFawdw0YmPQhK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0" y="0"/>
            <a:ext cx="9163860" cy="68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04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Терроризм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912884" cy="290554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В настоящее время, к сожалению, особую опас­ность представляет терроризм как индивидуальный, так и организованный. Эта форма агрессии отличает­ся разнообразием методов и приемов и в первую оче­редь вызывает у людей страх и панику. Жертвами ста­новятся безвинные люди.      </a:t>
            </a:r>
          </a:p>
          <a:p>
            <a:endParaRPr lang="ru-RU" dirty="0"/>
          </a:p>
        </p:txBody>
      </p:sp>
      <p:pic>
        <p:nvPicPr>
          <p:cNvPr id="5124" name="Picture 4" descr="http://www.islam-orkeniet.kz/wp-content/uploads/2015/12/te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04323"/>
            <a:ext cx="2520280" cy="15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75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44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Если Вас захватили в качестве заложника,помните, что Ваше собственное поведение может повлиять на обращение с Вами.</a:t>
            </a:r>
          </a:p>
        </p:txBody>
      </p:sp>
      <p:pic>
        <p:nvPicPr>
          <p:cNvPr id="4100" name="Picture 5" descr="http://gorod48.ru/upload/iblock/da7/da75e05091ed2a11526c1698311bc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86200"/>
            <a:ext cx="44005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3733800" cy="56388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	Моменты захвата и освобождения являются наиболее критическими и опасными. При взрыве или начале стрельбы немедленно падайте на землю, лучше под прикрытие (бордюр, торговую палатку, машину и т.п.). Для большей безопасности накройте голову руками.</a:t>
            </a:r>
          </a:p>
        </p:txBody>
      </p:sp>
      <p:pic>
        <p:nvPicPr>
          <p:cNvPr id="5123" name="Picture 5" descr="http://i.telegraph.co.uk/multimedia/archive/02090/rus_209016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386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ttp://www.ctv.by/sites/default/files/field/image/16/%7Ezalozhniki_s_20665_0x0_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33575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02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429000"/>
            <a:ext cx="8229600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Неожиданное движение или шум могут повлечь жестокий отпор со стороны террористов. Не пытайтесь бежать, кричать, звонить без разрешения по телефону, угрожать, требовать, передвигаться без нужды.</a:t>
            </a:r>
          </a:p>
        </p:txBody>
      </p:sp>
      <p:pic>
        <p:nvPicPr>
          <p:cNvPr id="6147" name="Picture 6" descr="http://school9sko.narod.ru/pam/130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http://www.school597.ru/pict/Bezop/1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78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3058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Будьте настороже. Сосредоточьте Ваше внимание на звуках, движениях и т.п. Запоминайте все, что происходит</a:t>
            </a:r>
          </a:p>
        </p:txBody>
      </p:sp>
      <p:pic>
        <p:nvPicPr>
          <p:cNvPr id="9219" name="Picture 6" descr="http://cs5978.userapi.com/u136393232/-6/x_48280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334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19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856</Words>
  <Application>Microsoft Office PowerPoint</Application>
  <PresentationFormat>Экран (4:3)</PresentationFormat>
  <Paragraphs>58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Остин</vt:lpstr>
      <vt:lpstr>Правила безопасного поведения на улице.</vt:lpstr>
      <vt:lpstr>Презентация PowerPoint</vt:lpstr>
      <vt:lpstr>Несколько важных правил</vt:lpstr>
      <vt:lpstr>Презентация PowerPoint</vt:lpstr>
      <vt:lpstr>Терроризм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Толпа - одно из наиболее опасных явлений городской жизни</vt:lpstr>
      <vt:lpstr>Основные правила поведения в толпе</vt:lpstr>
      <vt:lpstr>Основные правила поведения в толпе</vt:lpstr>
      <vt:lpstr>Если вы поняли, что неизбежно попадёте в давку</vt:lpstr>
      <vt:lpstr>Основные правила поведения в толпе</vt:lpstr>
      <vt:lpstr>Основные правила поведения в толпе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ситуации криминогенного характера</dc:title>
  <dc:creator>User</dc:creator>
  <cp:lastModifiedBy>Student</cp:lastModifiedBy>
  <cp:revision>12</cp:revision>
  <dcterms:created xsi:type="dcterms:W3CDTF">2016-03-11T17:01:30Z</dcterms:created>
  <dcterms:modified xsi:type="dcterms:W3CDTF">2019-10-23T04:10:30Z</dcterms:modified>
</cp:coreProperties>
</file>