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256" r:id="rId2"/>
    <p:sldId id="261" r:id="rId3"/>
    <p:sldId id="262" r:id="rId4"/>
    <p:sldId id="258" r:id="rId5"/>
    <p:sldId id="263" r:id="rId6"/>
    <p:sldId id="276" r:id="rId7"/>
    <p:sldId id="277" r:id="rId8"/>
    <p:sldId id="278" r:id="rId9"/>
    <p:sldId id="279" r:id="rId10"/>
    <p:sldId id="280" r:id="rId11"/>
    <p:sldId id="281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8CD9A9-9E06-428B-80FB-1293D08E9C28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F3AF4-8B62-4384-9F3D-D01B81992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007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9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7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06375"/>
            <a:ext cx="8228013" cy="21034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8872A-3E23-44A9-8282-AA56C7F2A733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4224442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0" y="2348880"/>
            <a:ext cx="3672408" cy="2853844"/>
          </a:xfrm>
        </p:spPr>
        <p:txBody>
          <a:bodyPr>
            <a:noAutofit/>
          </a:bodyPr>
          <a:lstStyle/>
          <a:p>
            <a:r>
              <a:rPr lang="ru-RU" sz="4000" dirty="0" smtClean="0"/>
              <a:t>Правила безопасного поведения на улице.</a:t>
            </a:r>
            <a:endParaRPr lang="ru-RU" sz="4000" dirty="0"/>
          </a:p>
        </p:txBody>
      </p:sp>
      <p:pic>
        <p:nvPicPr>
          <p:cNvPr id="1026" name="Picture 2" descr="http://xn--24-6kct3an.xn--p1ai/%D0%9E%D0%91%D0%96_5_%D0%BA%D0%BB%D0%B0%D1%81%D1%81/16.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4" t="2662" r="3969" b="12213"/>
          <a:stretch/>
        </p:blipFill>
        <p:spPr bwMode="auto">
          <a:xfrm>
            <a:off x="191700" y="2564904"/>
            <a:ext cx="3225083" cy="377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06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96752"/>
            <a:ext cx="8305800" cy="200364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Будьте готовы к «спартанским» условиям жизни: </a:t>
            </a:r>
          </a:p>
          <a:p>
            <a:pPr eaLnBrk="1" hangingPunct="1">
              <a:defRPr/>
            </a:pPr>
            <a:r>
              <a:rPr lang="ru-RU" dirty="0" smtClean="0"/>
              <a:t>неадекватной пище и условиям проживания; </a:t>
            </a:r>
          </a:p>
          <a:p>
            <a:pPr eaLnBrk="1" hangingPunct="1">
              <a:defRPr/>
            </a:pPr>
            <a:r>
              <a:rPr lang="ru-RU" dirty="0" smtClean="0"/>
              <a:t>неадекватным туалетным удобствам. </a:t>
            </a:r>
          </a:p>
          <a:p>
            <a:pPr eaLnBrk="1" hangingPunct="1">
              <a:defRPr/>
            </a:pPr>
            <a:endParaRPr lang="ru-RU" dirty="0" smtClean="0"/>
          </a:p>
        </p:txBody>
      </p:sp>
      <p:pic>
        <p:nvPicPr>
          <p:cNvPr id="10243" name="Picture 5" descr="http://y.delfi.ee/norm/80041/4222013_NvFizs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3276600"/>
            <a:ext cx="5391150" cy="330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73110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1674" y="980728"/>
            <a:ext cx="4327525" cy="519147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		Если Вам дали возможность поговорить с родственниками по телефону, держите себя в руках, не плачьте, не кричите, говорите коротко и по существу.</a:t>
            </a:r>
          </a:p>
        </p:txBody>
      </p:sp>
      <p:pic>
        <p:nvPicPr>
          <p:cNvPr id="13315" name="Picture 5" descr="http://i.vigoda.ru/img/offer/pictures/006/616/10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685800"/>
            <a:ext cx="3714750" cy="247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7" descr="http://novostivl.ru/files/files/47/252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276600"/>
            <a:ext cx="40544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1936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980728"/>
            <a:ext cx="8305800" cy="2133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		Никогда не теряйте надежду на благополучный исход!! Помните, чем больше времени пройдет, тем больше у Вас </a:t>
            </a:r>
            <a:r>
              <a:rPr lang="ru-RU" b="1" dirty="0" smtClean="0"/>
              <a:t>шансов на спасение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8034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-252413"/>
            <a:ext cx="8229600" cy="2025229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ru-RU" sz="3200" dirty="0" err="1" smtClean="0"/>
              <a:t>Толпа</a:t>
            </a:r>
            <a:r>
              <a:rPr lang="en-GB" altLang="ru-RU" sz="3200" dirty="0" smtClean="0"/>
              <a:t> - </a:t>
            </a:r>
            <a:r>
              <a:rPr lang="en-GB" altLang="ru-RU" sz="3200" dirty="0" err="1" smtClean="0"/>
              <a:t>одно</a:t>
            </a:r>
            <a:r>
              <a:rPr lang="en-GB" altLang="ru-RU" sz="3200" dirty="0" smtClean="0"/>
              <a:t> </a:t>
            </a:r>
            <a:r>
              <a:rPr lang="en-GB" altLang="ru-RU" sz="3200" dirty="0" err="1" smtClean="0"/>
              <a:t>из</a:t>
            </a:r>
            <a:r>
              <a:rPr lang="en-GB" altLang="ru-RU" sz="3200" dirty="0" smtClean="0"/>
              <a:t> </a:t>
            </a:r>
            <a:r>
              <a:rPr lang="en-GB" altLang="ru-RU" sz="3200" dirty="0" err="1" smtClean="0"/>
              <a:t>наиболее</a:t>
            </a:r>
            <a:r>
              <a:rPr lang="en-GB" altLang="ru-RU" sz="3200" dirty="0" smtClean="0"/>
              <a:t> </a:t>
            </a:r>
            <a:r>
              <a:rPr lang="en-GB" altLang="ru-RU" sz="3200" dirty="0" err="1" smtClean="0"/>
              <a:t>опасных</a:t>
            </a:r>
            <a:r>
              <a:rPr lang="en-GB" altLang="ru-RU" sz="3200" dirty="0" smtClean="0"/>
              <a:t> </a:t>
            </a:r>
            <a:r>
              <a:rPr lang="en-GB" altLang="ru-RU" sz="3200" dirty="0" err="1" smtClean="0"/>
              <a:t>явлений</a:t>
            </a:r>
            <a:r>
              <a:rPr lang="en-GB" altLang="ru-RU" sz="3200" dirty="0" smtClean="0"/>
              <a:t> </a:t>
            </a:r>
            <a:r>
              <a:rPr lang="en-GB" altLang="ru-RU" sz="3200" dirty="0" err="1" smtClean="0"/>
              <a:t>городской</a:t>
            </a:r>
            <a:r>
              <a:rPr lang="en-GB" altLang="ru-RU" sz="3200" dirty="0" smtClean="0"/>
              <a:t> </a:t>
            </a:r>
            <a:r>
              <a:rPr lang="en-GB" altLang="ru-RU" sz="3200" dirty="0" err="1" smtClean="0"/>
              <a:t>жизни</a:t>
            </a:r>
            <a:endParaRPr lang="en-GB" altLang="ru-RU" sz="3200" dirty="0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1679575"/>
            <a:ext cx="4140200" cy="4619625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sz="2200" dirty="0" err="1" smtClean="0"/>
              <a:t>Любая</a:t>
            </a:r>
            <a:r>
              <a:rPr lang="en-GB" altLang="ru-RU" sz="2200" dirty="0" smtClean="0"/>
              <a:t> </a:t>
            </a:r>
            <a:r>
              <a:rPr lang="en-GB" altLang="ru-RU" sz="2200" dirty="0" err="1" smtClean="0"/>
              <a:t>неожиданность</a:t>
            </a:r>
            <a:r>
              <a:rPr lang="en-GB" altLang="ru-RU" sz="2200" dirty="0" smtClean="0"/>
              <a:t> (</a:t>
            </a:r>
            <a:r>
              <a:rPr lang="en-GB" altLang="ru-RU" sz="2200" dirty="0" err="1" smtClean="0"/>
              <a:t>драка</a:t>
            </a:r>
            <a:r>
              <a:rPr lang="en-GB" altLang="ru-RU" sz="2200" dirty="0" smtClean="0"/>
              <a:t>, </a:t>
            </a:r>
            <a:r>
              <a:rPr lang="en-GB" altLang="ru-RU" sz="2200" dirty="0" err="1" smtClean="0"/>
              <a:t>запуск</a:t>
            </a:r>
            <a:r>
              <a:rPr lang="en-GB" altLang="ru-RU" sz="2200" dirty="0" smtClean="0"/>
              <a:t> </a:t>
            </a:r>
            <a:r>
              <a:rPr lang="en-GB" altLang="ru-RU" sz="2200" dirty="0" err="1" smtClean="0"/>
              <a:t>пиротехники</a:t>
            </a:r>
            <a:r>
              <a:rPr lang="en-GB" altLang="ru-RU" sz="2200" dirty="0" smtClean="0"/>
              <a:t>, </a:t>
            </a:r>
            <a:r>
              <a:rPr lang="en-GB" altLang="ru-RU" sz="2200" dirty="0" err="1" smtClean="0"/>
              <a:t>громкий</a:t>
            </a:r>
            <a:r>
              <a:rPr lang="en-GB" altLang="ru-RU" sz="2200" dirty="0" smtClean="0"/>
              <a:t> </a:t>
            </a:r>
            <a:r>
              <a:rPr lang="en-GB" altLang="ru-RU" sz="2200" dirty="0" err="1" smtClean="0"/>
              <a:t>крик</a:t>
            </a:r>
            <a:r>
              <a:rPr lang="en-GB" altLang="ru-RU" sz="2200" dirty="0" smtClean="0"/>
              <a:t>), </a:t>
            </a:r>
            <a:r>
              <a:rPr lang="en-GB" altLang="ru-RU" sz="2200" dirty="0" err="1" smtClean="0"/>
              <a:t>опасность</a:t>
            </a:r>
            <a:r>
              <a:rPr lang="en-GB" altLang="ru-RU" sz="2200" dirty="0" smtClean="0"/>
              <a:t>(</a:t>
            </a:r>
            <a:r>
              <a:rPr lang="en-GB" altLang="ru-RU" sz="2200" dirty="0" err="1" smtClean="0"/>
              <a:t>пожар</a:t>
            </a:r>
            <a:r>
              <a:rPr lang="en-GB" altLang="ru-RU" sz="2200" dirty="0" smtClean="0"/>
              <a:t>, </a:t>
            </a:r>
            <a:r>
              <a:rPr lang="en-GB" altLang="ru-RU" sz="2200" dirty="0" err="1" smtClean="0"/>
              <a:t>взрыв</a:t>
            </a:r>
            <a:r>
              <a:rPr lang="en-GB" altLang="ru-RU" sz="2200" dirty="0" smtClean="0"/>
              <a:t>, </a:t>
            </a:r>
            <a:r>
              <a:rPr lang="en-GB" altLang="ru-RU" sz="2200" dirty="0" err="1" smtClean="0"/>
              <a:t>стрельба</a:t>
            </a:r>
            <a:r>
              <a:rPr lang="en-GB" altLang="ru-RU" sz="2200" dirty="0" smtClean="0"/>
              <a:t>) </a:t>
            </a:r>
            <a:r>
              <a:rPr lang="en-GB" altLang="ru-RU" sz="2200" dirty="0" err="1" smtClean="0"/>
              <a:t>или</a:t>
            </a:r>
            <a:r>
              <a:rPr lang="en-GB" altLang="ru-RU" sz="2200" dirty="0" smtClean="0"/>
              <a:t> </a:t>
            </a:r>
            <a:r>
              <a:rPr lang="en-GB" altLang="ru-RU" sz="2200" dirty="0" err="1" smtClean="0"/>
              <a:t>просто</a:t>
            </a:r>
            <a:r>
              <a:rPr lang="en-GB" altLang="ru-RU" sz="2200" dirty="0" smtClean="0"/>
              <a:t> </a:t>
            </a:r>
            <a:r>
              <a:rPr lang="en-GB" altLang="ru-RU" sz="2200" dirty="0" err="1" smtClean="0"/>
              <a:t>какое-либо</a:t>
            </a:r>
            <a:r>
              <a:rPr lang="en-GB" altLang="ru-RU" sz="2200" dirty="0" smtClean="0"/>
              <a:t> </a:t>
            </a:r>
            <a:r>
              <a:rPr lang="en-GB" altLang="ru-RU" sz="2200" dirty="0" err="1" smtClean="0"/>
              <a:t>препятствие</a:t>
            </a:r>
            <a:r>
              <a:rPr lang="en-GB" altLang="ru-RU" sz="2200" dirty="0" smtClean="0"/>
              <a:t> </a:t>
            </a:r>
            <a:r>
              <a:rPr lang="en-GB" altLang="ru-RU" sz="2200" dirty="0" err="1" smtClean="0"/>
              <a:t>на</a:t>
            </a:r>
            <a:r>
              <a:rPr lang="en-GB" altLang="ru-RU" sz="2200" dirty="0" smtClean="0"/>
              <a:t> </a:t>
            </a:r>
            <a:r>
              <a:rPr lang="en-GB" altLang="ru-RU" sz="2200" dirty="0" err="1" smtClean="0"/>
              <a:t>пути</a:t>
            </a:r>
            <a:r>
              <a:rPr lang="en-GB" altLang="ru-RU" sz="2200" dirty="0" smtClean="0"/>
              <a:t> </a:t>
            </a:r>
            <a:r>
              <a:rPr lang="en-GB" altLang="ru-RU" sz="2200" dirty="0" err="1" smtClean="0"/>
              <a:t>движения</a:t>
            </a:r>
            <a:r>
              <a:rPr lang="en-GB" altLang="ru-RU" sz="2200" dirty="0" smtClean="0"/>
              <a:t> </a:t>
            </a:r>
            <a:r>
              <a:rPr lang="en-GB" altLang="ru-RU" sz="2200" dirty="0" err="1" smtClean="0"/>
              <a:t>толпы</a:t>
            </a:r>
            <a:r>
              <a:rPr lang="en-GB" altLang="ru-RU" sz="2200" dirty="0" smtClean="0"/>
              <a:t> </a:t>
            </a:r>
            <a:r>
              <a:rPr lang="en-GB" altLang="ru-RU" sz="2200" dirty="0" err="1" smtClean="0"/>
              <a:t>могут</a:t>
            </a:r>
            <a:r>
              <a:rPr lang="en-GB" altLang="ru-RU" sz="2200" dirty="0" smtClean="0"/>
              <a:t> </a:t>
            </a:r>
            <a:r>
              <a:rPr lang="en-GB" altLang="ru-RU" sz="2200" dirty="0" err="1" smtClean="0"/>
              <a:t>спровоцировать</a:t>
            </a:r>
            <a:r>
              <a:rPr lang="en-GB" altLang="ru-RU" sz="2200" dirty="0" smtClean="0"/>
              <a:t> </a:t>
            </a:r>
            <a:r>
              <a:rPr lang="en-GB" altLang="ru-RU" sz="2200" b="1" dirty="0" err="1" smtClean="0"/>
              <a:t>панику</a:t>
            </a:r>
            <a:r>
              <a:rPr lang="en-GB" altLang="ru-RU" sz="2200" dirty="0" smtClean="0"/>
              <a:t> и - </a:t>
            </a:r>
            <a:r>
              <a:rPr lang="en-GB" altLang="ru-RU" sz="2200" dirty="0" err="1" smtClean="0"/>
              <a:t>как</a:t>
            </a:r>
            <a:r>
              <a:rPr lang="en-GB" altLang="ru-RU" sz="2200" dirty="0" smtClean="0"/>
              <a:t> </a:t>
            </a:r>
            <a:r>
              <a:rPr lang="en-GB" altLang="ru-RU" sz="2200" dirty="0" err="1" smtClean="0"/>
              <a:t>её</a:t>
            </a:r>
            <a:r>
              <a:rPr lang="en-GB" altLang="ru-RU" sz="2200" dirty="0" smtClean="0"/>
              <a:t> </a:t>
            </a:r>
            <a:r>
              <a:rPr lang="en-GB" altLang="ru-RU" sz="2200" dirty="0" err="1" smtClean="0"/>
              <a:t>следствие</a:t>
            </a:r>
            <a:r>
              <a:rPr lang="en-GB" altLang="ru-RU" sz="2200" dirty="0" smtClean="0"/>
              <a:t> - </a:t>
            </a:r>
            <a:r>
              <a:rPr lang="en-GB" altLang="ru-RU" sz="2200" b="1" dirty="0" err="1" smtClean="0"/>
              <a:t>давку</a:t>
            </a:r>
            <a:r>
              <a:rPr lang="en-GB" altLang="ru-RU" sz="2200" dirty="0" smtClean="0"/>
              <a:t>. </a:t>
            </a:r>
          </a:p>
          <a:p>
            <a:pPr eaLnBrk="1" hangingPunct="1">
              <a:spcBef>
                <a:spcPts val="600"/>
              </a:spcBef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altLang="ru-RU" sz="2200" dirty="0" smtClean="0"/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88" y="2208213"/>
            <a:ext cx="4016375" cy="301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949970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ru-RU" sz="3200" b="1" smtClean="0"/>
              <a:t>Основные </a:t>
            </a:r>
            <a:r>
              <a:rPr lang="en-GB" altLang="ru-RU" sz="3200" smtClean="0"/>
              <a:t>правила поведения в толпе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323975"/>
            <a:ext cx="8229600" cy="5156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sz="2400" smtClean="0"/>
              <a:t>придерживайтесь общей скорости движения;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sz="2400" smtClean="0"/>
              <a:t>не толкайтесь, не напирайте на идущих впереди;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sz="2400" smtClean="0"/>
              <a:t>не идите против толпы; 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sz="2400" smtClean="0"/>
              <a:t>возможные толчки сзади и сбоку сдерживайте согнутыми в локтях и прижатыми к телу руками. Кулаки направьте вверх, чтобы защитить грудную клетку; можно сцепить ладони в замок перед грудью; 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sz="2400" smtClean="0"/>
              <a:t>при необходимости пересечь толпу делать это надо по диагонали; 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sz="2400" smtClean="0"/>
              <a:t>не смотрите в глаза людям в толпе; 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sz="2400" smtClean="0"/>
              <a:t>старайтесь видеть всю ситуацию в целом, не фокусируясь на отдельных деталях.</a:t>
            </a:r>
          </a:p>
        </p:txBody>
      </p:sp>
    </p:spTree>
    <p:extLst>
      <p:ext uri="{BB962C8B-B14F-4D97-AF65-F5344CB8AC3E}">
        <p14:creationId xmlns:p14="http://schemas.microsoft.com/office/powerpoint/2010/main" val="14540726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ru-RU" sz="3200" b="1" smtClean="0"/>
              <a:t>Основные </a:t>
            </a:r>
            <a:r>
              <a:rPr lang="en-GB" altLang="ru-RU" sz="3200" smtClean="0"/>
              <a:t>правила поведения в толпе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4463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sz="2400" b="1" smtClean="0"/>
              <a:t>Заранее обратите внимание на пути возможной эвакуации! 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sz="2400" smtClean="0"/>
              <a:t>Не оставляйте без внимания заборы, лестницы, дворы, окна, запасные выходы и маршруты. 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sz="2400" smtClean="0"/>
              <a:t>В случае опасности важно успеть устремиться к выходу, прежде чем толпа придёт в движение. 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sz="2400" b="1" smtClean="0"/>
              <a:t>Остерегайтесь стен, узких дверных проёмов и проходов!</a:t>
            </a:r>
            <a:r>
              <a:rPr lang="en-GB" altLang="ru-RU" sz="2800" b="1" smtClean="0"/>
              <a:t> </a:t>
            </a:r>
            <a:br>
              <a:rPr lang="en-GB" altLang="ru-RU" sz="2800" b="1" smtClean="0"/>
            </a:br>
            <a:r>
              <a:rPr lang="en-GB" altLang="ru-RU" sz="2800" b="1" smtClean="0"/>
              <a:t/>
            </a:r>
            <a:br>
              <a:rPr lang="en-GB" altLang="ru-RU" sz="2800" b="1" smtClean="0"/>
            </a:br>
            <a:endParaRPr lang="en-GB" altLang="ru-RU" sz="2800" b="1" smtClean="0"/>
          </a:p>
        </p:txBody>
      </p:sp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4500563"/>
            <a:ext cx="7740650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596447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ru-RU" sz="3200" dirty="0" err="1" smtClean="0"/>
              <a:t>Если</a:t>
            </a:r>
            <a:r>
              <a:rPr lang="en-GB" altLang="ru-RU" sz="3200" dirty="0" smtClean="0"/>
              <a:t> </a:t>
            </a:r>
            <a:r>
              <a:rPr lang="en-GB" altLang="ru-RU" sz="3200" dirty="0" err="1" smtClean="0"/>
              <a:t>вы</a:t>
            </a:r>
            <a:r>
              <a:rPr lang="en-GB" altLang="ru-RU" sz="3200" dirty="0" smtClean="0"/>
              <a:t> </a:t>
            </a:r>
            <a:r>
              <a:rPr lang="en-GB" altLang="ru-RU" sz="3200" dirty="0" err="1" smtClean="0"/>
              <a:t>поняли</a:t>
            </a:r>
            <a:r>
              <a:rPr lang="en-GB" altLang="ru-RU" sz="3200" dirty="0" smtClean="0"/>
              <a:t>, </a:t>
            </a:r>
            <a:r>
              <a:rPr lang="en-GB" altLang="ru-RU" sz="3200" dirty="0" err="1" smtClean="0"/>
              <a:t>что</a:t>
            </a:r>
            <a:r>
              <a:rPr lang="en-GB" altLang="ru-RU" sz="3200" dirty="0" smtClean="0"/>
              <a:t> </a:t>
            </a:r>
            <a:r>
              <a:rPr lang="en-GB" altLang="ru-RU" sz="3200" dirty="0" err="1" smtClean="0"/>
              <a:t>неизбежно</a:t>
            </a:r>
            <a:r>
              <a:rPr lang="en-GB" altLang="ru-RU" sz="3200" dirty="0" smtClean="0"/>
              <a:t> </a:t>
            </a:r>
            <a:r>
              <a:rPr lang="en-GB" altLang="ru-RU" sz="3200" dirty="0" err="1" smtClean="0"/>
              <a:t>попадёте</a:t>
            </a:r>
            <a:r>
              <a:rPr lang="en-GB" altLang="ru-RU" sz="3200" dirty="0" smtClean="0"/>
              <a:t> в </a:t>
            </a:r>
            <a:r>
              <a:rPr lang="en-GB" altLang="ru-RU" sz="3200" dirty="0" err="1" smtClean="0"/>
              <a:t>давку</a:t>
            </a:r>
            <a:endParaRPr lang="en-GB" altLang="ru-RU" sz="3200" dirty="0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sz="2600" b="1" smtClean="0"/>
              <a:t>Снимите с себя длинную</a:t>
            </a:r>
            <a:r>
              <a:rPr lang="en-GB" altLang="ru-RU" sz="2600" smtClean="0"/>
              <a:t>, слишком свободную или оснащённую металлическими деталями </a:t>
            </a:r>
            <a:r>
              <a:rPr lang="en-GB" altLang="ru-RU" sz="2600" b="1" smtClean="0"/>
              <a:t>одежду</a:t>
            </a:r>
            <a:r>
              <a:rPr lang="en-GB" altLang="ru-RU" sz="2600" smtClean="0"/>
              <a:t>, а также </a:t>
            </a:r>
            <a:r>
              <a:rPr lang="en-GB" altLang="ru-RU" sz="2600" b="1" smtClean="0"/>
              <a:t>всё, что может сдавить шею</a:t>
            </a:r>
            <a:r>
              <a:rPr lang="en-GB" altLang="ru-RU" sz="2600" smtClean="0"/>
              <a:t>: шарф, галстук, медальон на шнурке, нательный крест на цепочке, любые драгоценности и бижутерию. 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sz="2600" smtClean="0"/>
              <a:t>Максимально </a:t>
            </a:r>
            <a:r>
              <a:rPr lang="en-GB" altLang="ru-RU" sz="2600" b="1" smtClean="0"/>
              <a:t>освободите карманы</a:t>
            </a:r>
            <a:r>
              <a:rPr lang="en-GB" altLang="ru-RU" sz="2600" smtClean="0"/>
              <a:t>, так как практически любой твёрдый предмет при огромном давлении в середине толпы способен нанести серьёзную травму не только вам, но и окружающим людям.</a:t>
            </a:r>
          </a:p>
        </p:txBody>
      </p:sp>
    </p:spTree>
    <p:extLst>
      <p:ext uri="{BB962C8B-B14F-4D97-AF65-F5344CB8AC3E}">
        <p14:creationId xmlns:p14="http://schemas.microsoft.com/office/powerpoint/2010/main" val="2946271934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-252413"/>
            <a:ext cx="8229600" cy="1953221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ru-RU" sz="3200" b="1" dirty="0" err="1" smtClean="0"/>
              <a:t>Основные</a:t>
            </a:r>
            <a:r>
              <a:rPr lang="en-GB" altLang="ru-RU" sz="3200" b="1" dirty="0" smtClean="0"/>
              <a:t> </a:t>
            </a:r>
            <a:r>
              <a:rPr lang="en-GB" altLang="ru-RU" sz="3200" dirty="0" err="1" smtClean="0"/>
              <a:t>правила</a:t>
            </a:r>
            <a:r>
              <a:rPr lang="en-GB" altLang="ru-RU" sz="3200" dirty="0" smtClean="0"/>
              <a:t> </a:t>
            </a:r>
            <a:r>
              <a:rPr lang="en-GB" altLang="ru-RU" sz="3200" dirty="0" err="1" smtClean="0"/>
              <a:t>поведения</a:t>
            </a:r>
            <a:r>
              <a:rPr lang="en-GB" altLang="ru-RU" sz="3200" dirty="0" smtClean="0"/>
              <a:t> в </a:t>
            </a:r>
            <a:r>
              <a:rPr lang="en-GB" altLang="ru-RU" sz="3200" dirty="0" err="1" smtClean="0"/>
              <a:t>толпе</a:t>
            </a:r>
            <a:endParaRPr lang="en-GB" altLang="ru-RU" sz="3200" dirty="0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583113" cy="5727700"/>
          </a:xfrm>
        </p:spPr>
        <p:txBody>
          <a:bodyPr/>
          <a:lstStyle/>
          <a:p>
            <a:pPr eaLnBrk="1" hangingPunct="1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sz="2800" smtClean="0"/>
              <a:t>Если толпа уже набрала силу, </a:t>
            </a:r>
            <a:r>
              <a:rPr lang="en-GB" altLang="ru-RU" sz="2800" b="1" smtClean="0"/>
              <a:t>разумнее выждать</a:t>
            </a:r>
            <a:r>
              <a:rPr lang="en-GB" altLang="ru-RU" sz="2800" smtClean="0"/>
              <a:t>, пока основной поток схлынет. </a:t>
            </a:r>
          </a:p>
          <a:p>
            <a:pPr eaLnBrk="1" hangingPunct="1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sz="2800" smtClean="0"/>
              <a:t>Устремляться в узкие проходы в этом случае допустимо лишь в случае пожара и задымления. </a:t>
            </a:r>
            <a:br>
              <a:rPr lang="en-GB" altLang="ru-RU" sz="2800" smtClean="0"/>
            </a:br>
            <a:r>
              <a:rPr lang="en-GB" altLang="ru-RU" sz="2800" smtClean="0"/>
              <a:t>   </a:t>
            </a:r>
            <a:br>
              <a:rPr lang="en-GB" altLang="ru-RU" sz="2800" smtClean="0"/>
            </a:br>
            <a:endParaRPr lang="en-GB" altLang="ru-RU" sz="2800" smtClean="0"/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798888"/>
            <a:ext cx="3959225" cy="268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7021973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-254000"/>
            <a:ext cx="8229600" cy="1810792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ru-RU" sz="3200" b="1" dirty="0" err="1" smtClean="0"/>
              <a:t>Основные</a:t>
            </a:r>
            <a:r>
              <a:rPr lang="en-GB" altLang="ru-RU" sz="3200" b="1" dirty="0" smtClean="0"/>
              <a:t> </a:t>
            </a:r>
            <a:r>
              <a:rPr lang="en-GB" altLang="ru-RU" sz="3200" dirty="0" err="1" smtClean="0"/>
              <a:t>правила</a:t>
            </a:r>
            <a:r>
              <a:rPr lang="en-GB" altLang="ru-RU" sz="3200" dirty="0" smtClean="0"/>
              <a:t> </a:t>
            </a:r>
            <a:r>
              <a:rPr lang="en-GB" altLang="ru-RU" sz="3200" dirty="0" err="1" smtClean="0"/>
              <a:t>поведения</a:t>
            </a:r>
            <a:r>
              <a:rPr lang="en-GB" altLang="ru-RU" sz="3200" dirty="0" smtClean="0"/>
              <a:t> в </a:t>
            </a:r>
            <a:r>
              <a:rPr lang="en-GB" altLang="ru-RU" sz="3200" dirty="0" err="1" smtClean="0"/>
              <a:t>толпе</a:t>
            </a:r>
            <a:endParaRPr lang="en-GB" altLang="ru-RU" sz="3200" dirty="0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sz="2600" dirty="0" err="1" smtClean="0"/>
              <a:t>Если</a:t>
            </a:r>
            <a:r>
              <a:rPr lang="en-GB" altLang="ru-RU" sz="2600" dirty="0" smtClean="0"/>
              <a:t> </a:t>
            </a:r>
            <a:r>
              <a:rPr lang="en-GB" altLang="ru-RU" sz="2600" dirty="0" err="1" smtClean="0"/>
              <a:t>вы</a:t>
            </a:r>
            <a:r>
              <a:rPr lang="en-GB" altLang="ru-RU" sz="2600" dirty="0" smtClean="0"/>
              <a:t> </a:t>
            </a:r>
            <a:r>
              <a:rPr lang="en-GB" altLang="ru-RU" sz="2600" dirty="0" err="1" smtClean="0"/>
              <a:t>оказались</a:t>
            </a:r>
            <a:r>
              <a:rPr lang="en-GB" altLang="ru-RU" sz="2600" dirty="0" smtClean="0"/>
              <a:t> в </a:t>
            </a:r>
            <a:r>
              <a:rPr lang="en-GB" altLang="ru-RU" sz="2600" dirty="0" err="1" smtClean="0"/>
              <a:t>плотной</a:t>
            </a:r>
            <a:r>
              <a:rPr lang="en-GB" altLang="ru-RU" sz="2600" dirty="0" smtClean="0"/>
              <a:t> </a:t>
            </a:r>
            <a:r>
              <a:rPr lang="en-GB" altLang="ru-RU" sz="2600" dirty="0" err="1" smtClean="0"/>
              <a:t>толпе</a:t>
            </a:r>
            <a:r>
              <a:rPr lang="en-GB" altLang="ru-RU" sz="2600" dirty="0" smtClean="0"/>
              <a:t>, </a:t>
            </a:r>
            <a:r>
              <a:rPr lang="en-GB" altLang="ru-RU" sz="2600" dirty="0" err="1" smtClean="0"/>
              <a:t>постарайтесь</a:t>
            </a:r>
            <a:r>
              <a:rPr lang="en-GB" altLang="ru-RU" sz="2600" dirty="0" smtClean="0"/>
              <a:t> </a:t>
            </a:r>
            <a:r>
              <a:rPr lang="en-GB" altLang="ru-RU" sz="2600" b="1" dirty="0" err="1" smtClean="0"/>
              <a:t>поскорее</a:t>
            </a:r>
            <a:r>
              <a:rPr lang="en-GB" altLang="ru-RU" sz="2600" b="1" dirty="0" smtClean="0"/>
              <a:t> </a:t>
            </a:r>
            <a:r>
              <a:rPr lang="en-GB" altLang="ru-RU" sz="2600" b="1" dirty="0" err="1" smtClean="0"/>
              <a:t>выбраться</a:t>
            </a:r>
            <a:r>
              <a:rPr lang="en-GB" altLang="ru-RU" sz="2600" b="1" dirty="0" smtClean="0"/>
              <a:t> </a:t>
            </a:r>
            <a:r>
              <a:rPr lang="en-GB" altLang="ru-RU" sz="2600" b="1" dirty="0" err="1" smtClean="0"/>
              <a:t>из</a:t>
            </a:r>
            <a:r>
              <a:rPr lang="en-GB" altLang="ru-RU" sz="2600" b="1" dirty="0" smtClean="0"/>
              <a:t> </a:t>
            </a:r>
            <a:r>
              <a:rPr lang="en-GB" altLang="ru-RU" sz="2600" b="1" dirty="0" err="1" smtClean="0"/>
              <a:t>неё</a:t>
            </a:r>
            <a:r>
              <a:rPr lang="en-GB" altLang="ru-RU" sz="2600" dirty="0" smtClean="0"/>
              <a:t>. </a:t>
            </a:r>
          </a:p>
          <a:p>
            <a:pPr eaLnBrk="1" hangingPunct="1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sz="2600" dirty="0" err="1" smtClean="0"/>
              <a:t>Перекатываясь</a:t>
            </a:r>
            <a:r>
              <a:rPr lang="en-GB" altLang="ru-RU" sz="2600" dirty="0" smtClean="0"/>
              <a:t> </a:t>
            </a:r>
            <a:r>
              <a:rPr lang="en-GB" altLang="ru-RU" sz="2600" dirty="0" err="1" smtClean="0"/>
              <a:t>или</a:t>
            </a:r>
            <a:r>
              <a:rPr lang="en-GB" altLang="ru-RU" sz="2600" dirty="0" smtClean="0"/>
              <a:t> </a:t>
            </a:r>
            <a:r>
              <a:rPr lang="en-GB" altLang="ru-RU" sz="2600" dirty="0" err="1" smtClean="0"/>
              <a:t>ползя</a:t>
            </a:r>
            <a:r>
              <a:rPr lang="en-GB" altLang="ru-RU" sz="2600" dirty="0" smtClean="0"/>
              <a:t> </a:t>
            </a:r>
            <a:r>
              <a:rPr lang="en-GB" altLang="ru-RU" sz="2600" dirty="0" err="1" smtClean="0"/>
              <a:t>по-пластунски</a:t>
            </a:r>
            <a:r>
              <a:rPr lang="en-GB" altLang="ru-RU" sz="2600" dirty="0" smtClean="0"/>
              <a:t>, </a:t>
            </a:r>
            <a:r>
              <a:rPr lang="en-GB" altLang="ru-RU" sz="2600" dirty="0" err="1" smtClean="0"/>
              <a:t>пробирайтесь</a:t>
            </a:r>
            <a:r>
              <a:rPr lang="en-GB" altLang="ru-RU" sz="2600" dirty="0" smtClean="0"/>
              <a:t> к </a:t>
            </a:r>
            <a:r>
              <a:rPr lang="en-GB" altLang="ru-RU" sz="2600" dirty="0" err="1" smtClean="0"/>
              <a:t>менее</a:t>
            </a:r>
            <a:r>
              <a:rPr lang="en-GB" altLang="ru-RU" sz="2600" dirty="0" smtClean="0"/>
              <a:t> </a:t>
            </a:r>
            <a:r>
              <a:rPr lang="en-GB" altLang="ru-RU" sz="2600" dirty="0" err="1" smtClean="0"/>
              <a:t>забитому</a:t>
            </a:r>
            <a:r>
              <a:rPr lang="en-GB" altLang="ru-RU" sz="2600" dirty="0" smtClean="0"/>
              <a:t> </a:t>
            </a:r>
            <a:r>
              <a:rPr lang="en-GB" altLang="ru-RU" sz="2600" dirty="0" err="1" smtClean="0"/>
              <a:t>месту</a:t>
            </a:r>
            <a:r>
              <a:rPr lang="en-GB" altLang="ru-RU" sz="2600" dirty="0" smtClean="0"/>
              <a:t>!</a:t>
            </a:r>
            <a:r>
              <a:rPr lang="en-GB" altLang="ru-RU" sz="2600" b="1" dirty="0" smtClean="0"/>
              <a:t> </a:t>
            </a:r>
          </a:p>
          <a:p>
            <a:pPr eaLnBrk="1" hangingPunct="1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ru-RU" sz="2600" dirty="0" err="1" smtClean="0"/>
              <a:t>Если</a:t>
            </a:r>
            <a:r>
              <a:rPr lang="en-GB" altLang="ru-RU" sz="2600" dirty="0" smtClean="0"/>
              <a:t> </a:t>
            </a:r>
            <a:r>
              <a:rPr lang="en-GB" altLang="ru-RU" sz="2600" dirty="0" err="1" smtClean="0"/>
              <a:t>есть</a:t>
            </a:r>
            <a:r>
              <a:rPr lang="en-GB" altLang="ru-RU" sz="2600" dirty="0" smtClean="0"/>
              <a:t> </a:t>
            </a:r>
            <a:r>
              <a:rPr lang="en-GB" altLang="ru-RU" sz="2600" dirty="0" err="1" smtClean="0"/>
              <a:t>возможность</a:t>
            </a:r>
            <a:r>
              <a:rPr lang="en-GB" altLang="ru-RU" sz="2600" dirty="0" smtClean="0"/>
              <a:t>, </a:t>
            </a:r>
            <a:r>
              <a:rPr lang="en-GB" altLang="ru-RU" sz="2600" dirty="0" err="1" smtClean="0"/>
              <a:t>сядьте</a:t>
            </a:r>
            <a:r>
              <a:rPr lang="en-GB" altLang="ru-RU" sz="2600" dirty="0" smtClean="0"/>
              <a:t> </a:t>
            </a:r>
            <a:r>
              <a:rPr lang="en-GB" altLang="ru-RU" sz="2600" dirty="0" err="1" smtClean="0"/>
              <a:t>на</a:t>
            </a:r>
            <a:r>
              <a:rPr lang="en-GB" altLang="ru-RU" sz="2600" dirty="0" smtClean="0"/>
              <a:t> </a:t>
            </a:r>
            <a:r>
              <a:rPr lang="en-GB" altLang="ru-RU" sz="2600" dirty="0" err="1" smtClean="0"/>
              <a:t>плечи</a:t>
            </a:r>
            <a:r>
              <a:rPr lang="en-GB" altLang="ru-RU" sz="2600" dirty="0" smtClean="0"/>
              <a:t> </a:t>
            </a:r>
            <a:r>
              <a:rPr lang="en-GB" altLang="ru-RU" sz="2600" dirty="0" err="1" smtClean="0"/>
              <a:t>кому-либо</a:t>
            </a:r>
            <a:r>
              <a:rPr lang="en-GB" altLang="ru-RU" sz="2600" dirty="0" smtClean="0"/>
              <a:t> </a:t>
            </a:r>
            <a:r>
              <a:rPr lang="en-GB" altLang="ru-RU" sz="2600" dirty="0" err="1" smtClean="0"/>
              <a:t>из</a:t>
            </a:r>
            <a:r>
              <a:rPr lang="en-GB" altLang="ru-RU" sz="2600" dirty="0" smtClean="0"/>
              <a:t> </a:t>
            </a:r>
            <a:r>
              <a:rPr lang="en-GB" altLang="ru-RU" sz="2600" dirty="0" err="1" smtClean="0"/>
              <a:t>взрослых</a:t>
            </a:r>
            <a:r>
              <a:rPr lang="en-GB" altLang="ru-RU" sz="2600" dirty="0" smtClean="0"/>
              <a:t>.</a:t>
            </a: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538" y="4679950"/>
            <a:ext cx="3036887" cy="197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8" y="4679950"/>
            <a:ext cx="3475037" cy="197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937131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WordArt 6"/>
          <p:cNvSpPr>
            <a:spLocks noChangeArrowheads="1" noChangeShapeType="1" noTextEdit="1"/>
          </p:cNvSpPr>
          <p:nvPr/>
        </p:nvSpPr>
        <p:spPr bwMode="auto">
          <a:xfrm>
            <a:off x="250825" y="620713"/>
            <a:ext cx="8497888" cy="3744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5593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Собака бывает кусачей</a:t>
            </a:r>
          </a:p>
        </p:txBody>
      </p:sp>
    </p:spTree>
    <p:extLst>
      <p:ext uri="{BB962C8B-B14F-4D97-AF65-F5344CB8AC3E}">
        <p14:creationId xmlns:p14="http://schemas.microsoft.com/office/powerpoint/2010/main" val="169578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9"/>
            <a:ext cx="8136904" cy="3456384"/>
          </a:xfrm>
        </p:spPr>
        <p:txBody>
          <a:bodyPr/>
          <a:lstStyle/>
          <a:p>
            <a:pPr marL="68580" indent="0">
              <a:buNone/>
            </a:pPr>
            <a:r>
              <a:rPr lang="ru-RU" dirty="0"/>
              <a:t>Необходимо соблюдать правила безопасного поведения: предвидеть и избегать опасных ситуаций и при необходимости действовать разумно и решительно. Чтобы не стать жертвой хулиганов, грабителей и маньяков, необходимо соблюдать ряд правил.</a:t>
            </a:r>
          </a:p>
          <a:p>
            <a:endParaRPr lang="ru-RU" dirty="0"/>
          </a:p>
        </p:txBody>
      </p:sp>
      <p:pic>
        <p:nvPicPr>
          <p:cNvPr id="4098" name="Picture 2" descr="http://cs624022.vk.me/v624022070/4cc3e/MUtGfULMVN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004" y="4077072"/>
            <a:ext cx="3922407" cy="235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множение 3"/>
          <p:cNvSpPr/>
          <p:nvPr/>
        </p:nvSpPr>
        <p:spPr>
          <a:xfrm>
            <a:off x="4932040" y="4038002"/>
            <a:ext cx="2451013" cy="243158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2674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6"/>
          <p:cNvSpPr txBox="1">
            <a:spLocks noChangeArrowheads="1"/>
          </p:cNvSpPr>
          <p:nvPr/>
        </p:nvSpPr>
        <p:spPr bwMode="auto">
          <a:xfrm>
            <a:off x="0" y="4005263"/>
            <a:ext cx="9144000" cy="210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/>
              <a:t>Опасно трогать собаку, когда она ест, подходить к собаке, у которой есть щенки, замахиваться на хозяина собаки.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/>
              <a:t>Нельзя подходить к собаке, находящейся на привези, трогать и гладить чужих собак, показывать страх перед любой собакой.</a:t>
            </a:r>
          </a:p>
        </p:txBody>
      </p:sp>
    </p:spTree>
    <p:extLst>
      <p:ext uri="{BB962C8B-B14F-4D97-AF65-F5344CB8AC3E}">
        <p14:creationId xmlns:p14="http://schemas.microsoft.com/office/powerpoint/2010/main" val="55131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23850" y="336550"/>
            <a:ext cx="8424863" cy="618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 b="1" i="1"/>
              <a:t>Существуют несколько признаков, по которым можно определить степень агрессивности собаки на улице.</a:t>
            </a:r>
            <a:r>
              <a:rPr lang="ru-RU" altLang="ru-RU" sz="2400"/>
              <a:t> Если вы увидели животное, которое напряжено всем телом, перенесло вес на передние лапы, будто охотясь, и шерсть на его холке стала дыбом, то лучше не искушать судьбу и обойти его десятой дорогой, особенно если вы на прогулке со своим домашним питомцем. В том случае, если встреча неизбежна, как можно скорее пройдите в какое-либо помещение — ближайшее парадное, телефонную будку, магазин и т.п. Чтобы вас не покусала собака, в качестве оружия самообороны в таких случаях хорошо подходит </a:t>
            </a:r>
            <a:r>
              <a:rPr lang="ru-RU" altLang="ru-RU" sz="2400" b="1">
                <a:solidFill>
                  <a:srgbClr val="FF3300"/>
                </a:solidFill>
              </a:rPr>
              <a:t>аэрозольный лак для волос</a:t>
            </a:r>
            <a:r>
              <a:rPr lang="ru-RU" altLang="ru-RU" sz="2400"/>
              <a:t>, который можно распылить в глаза агрессору, а также сыпучие вещества, такие как </a:t>
            </a:r>
            <a:r>
              <a:rPr lang="ru-RU" altLang="ru-RU" sz="2400" b="1">
                <a:solidFill>
                  <a:srgbClr val="FF3300"/>
                </a:solidFill>
              </a:rPr>
              <a:t>молотый перец.</a:t>
            </a:r>
            <a:r>
              <a:rPr lang="ru-RU" altLang="ru-RU" sz="2400"/>
              <a:t/>
            </a:r>
            <a:br>
              <a:rPr lang="ru-RU" altLang="ru-RU" sz="2400"/>
            </a:br>
            <a:r>
              <a:rPr lang="ru-RU" altLang="ru-RU" sz="1800"/>
              <a:t/>
            </a:r>
            <a:br>
              <a:rPr lang="ru-RU" altLang="ru-RU" sz="1800"/>
            </a:br>
            <a:endParaRPr lang="ru-RU" altLang="ru-RU" sz="1800"/>
          </a:p>
        </p:txBody>
      </p:sp>
    </p:spTree>
    <p:extLst>
      <p:ext uri="{BB962C8B-B14F-4D97-AF65-F5344CB8AC3E}">
        <p14:creationId xmlns:p14="http://schemas.microsoft.com/office/powerpoint/2010/main" val="273455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250825" y="0"/>
            <a:ext cx="8497888" cy="337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/>
              <a:t>Если атаку домашнего животного может хоть как-то пресечь выгуливающий его хозяин, то при стычке с уличными представителями «рода собачьих» приходится рассчитывать только на себя. При встрече с агрессивно настроенной сворой дворовых псов, чтобы вас не покусала бешеная собака, следует придерживаться некоторых правил поведения.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800"/>
              <a:t/>
            </a:r>
            <a:br>
              <a:rPr lang="ru-RU" altLang="ru-RU" sz="1800"/>
            </a:br>
            <a:endParaRPr lang="ru-RU" altLang="ru-RU" sz="1800"/>
          </a:p>
        </p:txBody>
      </p:sp>
      <p:pic>
        <p:nvPicPr>
          <p:cNvPr id="8196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413" y="2671763"/>
            <a:ext cx="4076700" cy="407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178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/>
              <a:t>Во-первых, ни в коем случае не следует предпринимать попыток к бегству, кричать и делать резких движений — всё это может спровоцировать животных к нападению.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800"/>
              <a:t/>
            </a:r>
            <a:br>
              <a:rPr lang="ru-RU" altLang="ru-RU" sz="1800"/>
            </a:br>
            <a:endParaRPr lang="ru-RU" altLang="ru-RU" sz="1800"/>
          </a:p>
        </p:txBody>
      </p:sp>
      <p:pic>
        <p:nvPicPr>
          <p:cNvPr id="9220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1892300"/>
            <a:ext cx="730885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Box 2"/>
          <p:cNvSpPr txBox="1">
            <a:spLocks noChangeArrowheads="1"/>
          </p:cNvSpPr>
          <p:nvPr/>
        </p:nvSpPr>
        <p:spPr bwMode="auto">
          <a:xfrm>
            <a:off x="1619250" y="5300663"/>
            <a:ext cx="6337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4000" b="1">
                <a:solidFill>
                  <a:srgbClr val="FF0000"/>
                </a:solidFill>
              </a:rPr>
              <a:t>НЕЛЬЗЯ БЕЖАТЬ!!!</a:t>
            </a:r>
          </a:p>
        </p:txBody>
      </p:sp>
    </p:spTree>
    <p:extLst>
      <p:ext uri="{BB962C8B-B14F-4D97-AF65-F5344CB8AC3E}">
        <p14:creationId xmlns:p14="http://schemas.microsoft.com/office/powerpoint/2010/main" val="243793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0" y="33338"/>
            <a:ext cx="91440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/>
              <a:t>Во-вторых, следует взять себя в руки и успокоиться — достигнуть этого можно с помощью глубокого ровного дыхания и внутреннего релаксирующего «диалога с самим собой». Если вы будете нервничать, то в организме будет вырабатываться адреналин и собаки учуют это, восприняв это как своё превосходство над соперником.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800"/>
              <a:t/>
            </a:r>
            <a:br>
              <a:rPr lang="ru-RU" altLang="ru-RU" sz="1800"/>
            </a:br>
            <a:endParaRPr lang="ru-RU" altLang="ru-RU" sz="1800"/>
          </a:p>
        </p:txBody>
      </p:sp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107950" y="3268663"/>
            <a:ext cx="9144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/>
              <a:t>В-третьих, сымитируйте поднятие камня с земли — это на уровне рефлексов отпугивает животных. </a:t>
            </a:r>
            <a:r>
              <a:rPr lang="ru-RU" altLang="ru-RU" sz="1800"/>
              <a:t/>
            </a:r>
            <a:br>
              <a:rPr lang="ru-RU" altLang="ru-RU" sz="1800"/>
            </a:br>
            <a:endParaRPr lang="ru-RU" altLang="ru-RU" sz="1800"/>
          </a:p>
        </p:txBody>
      </p:sp>
    </p:spTree>
    <p:extLst>
      <p:ext uri="{BB962C8B-B14F-4D97-AF65-F5344CB8AC3E}">
        <p14:creationId xmlns:p14="http://schemas.microsoft.com/office/powerpoint/2010/main" val="55099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986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3554"/>
            <a:ext cx="7024744" cy="1143000"/>
          </a:xfrm>
        </p:spPr>
        <p:txBody>
          <a:bodyPr/>
          <a:lstStyle/>
          <a:p>
            <a:r>
              <a:rPr lang="ru-RU" dirty="0" smtClean="0"/>
              <a:t>Несколько важных правил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352928" cy="5184576"/>
          </a:xfrm>
        </p:spPr>
        <p:txBody>
          <a:bodyPr>
            <a:normAutofit fontScale="85000" lnSpcReduction="10000"/>
          </a:bodyPr>
          <a:lstStyle/>
          <a:p>
            <a:pPr marL="525780" indent="-457200">
              <a:buAutoNum type="arabicPeriod"/>
            </a:pPr>
            <a:r>
              <a:rPr lang="ru-RU" sz="2600" dirty="0" smtClean="0"/>
              <a:t>Не </a:t>
            </a:r>
            <a:r>
              <a:rPr lang="ru-RU" sz="2600" dirty="0"/>
              <a:t>находиться одному на улице в темное время суток. </a:t>
            </a:r>
            <a:endParaRPr lang="ru-RU" sz="2600" dirty="0" smtClean="0"/>
          </a:p>
          <a:p>
            <a:pPr marL="525780" indent="-457200">
              <a:buAutoNum type="arabicPeriod"/>
            </a:pPr>
            <a:r>
              <a:rPr lang="ru-RU" sz="2600" dirty="0" smtClean="0"/>
              <a:t>Выбирайте </a:t>
            </a:r>
            <a:r>
              <a:rPr lang="ru-RU" sz="2600" dirty="0"/>
              <a:t>безопасный </a:t>
            </a:r>
            <a:r>
              <a:rPr lang="ru-RU" sz="2600" dirty="0" smtClean="0"/>
              <a:t>маршрут.</a:t>
            </a:r>
          </a:p>
          <a:p>
            <a:pPr marL="525780" indent="-457200">
              <a:buAutoNum type="arabicPeriod"/>
            </a:pPr>
            <a:r>
              <a:rPr lang="ru-RU" sz="2600" dirty="0" smtClean="0"/>
              <a:t>Никогда </a:t>
            </a:r>
            <a:r>
              <a:rPr lang="ru-RU" sz="2600" dirty="0"/>
              <a:t>и ни при каких обстоятельствах не садитесь в машину к незнакомым и малознакомым </a:t>
            </a:r>
            <a:r>
              <a:rPr lang="ru-RU" sz="2600" dirty="0" smtClean="0"/>
              <a:t>людям.</a:t>
            </a:r>
          </a:p>
          <a:p>
            <a:pPr marL="525780" indent="-457200">
              <a:buAutoNum type="arabicPeriod"/>
            </a:pPr>
            <a:r>
              <a:rPr lang="ru-RU" sz="2600" dirty="0" smtClean="0"/>
              <a:t>Никогда </a:t>
            </a:r>
            <a:r>
              <a:rPr lang="ru-RU" sz="2600" dirty="0"/>
              <a:t>не заходите в чужие дома и квартиры, если вас даже будут убедительно просить о помощи. </a:t>
            </a:r>
            <a:endParaRPr lang="ru-RU" sz="2600" dirty="0" smtClean="0"/>
          </a:p>
          <a:p>
            <a:pPr marL="525780" indent="-457200">
              <a:buAutoNum type="arabicPeriod"/>
            </a:pPr>
            <a:r>
              <a:rPr lang="ru-RU" sz="2600" dirty="0" smtClean="0"/>
              <a:t>Если </a:t>
            </a:r>
            <a:r>
              <a:rPr lang="ru-RU" sz="2600" dirty="0"/>
              <a:t>заметили, что кто-то преследует вас, звоните в двери соседей и зовите на </a:t>
            </a:r>
            <a:r>
              <a:rPr lang="ru-RU" sz="2600" dirty="0" smtClean="0"/>
              <a:t>помощь.</a:t>
            </a:r>
          </a:p>
          <a:p>
            <a:pPr marL="525780" indent="-457200">
              <a:buAutoNum type="arabicPeriod"/>
            </a:pPr>
            <a:r>
              <a:rPr lang="ru-RU" sz="2600" dirty="0" smtClean="0"/>
              <a:t>Если </a:t>
            </a:r>
            <a:r>
              <a:rPr lang="ru-RU" sz="2600" dirty="0"/>
              <a:t>никого нет дома, никогда не открывайте дверь </a:t>
            </a:r>
            <a:r>
              <a:rPr lang="ru-RU" sz="2600" dirty="0" smtClean="0"/>
              <a:t>незнакомым.</a:t>
            </a:r>
          </a:p>
          <a:p>
            <a:pPr marL="525780" indent="-457200">
              <a:buAutoNum type="arabicPeriod"/>
            </a:pPr>
            <a:r>
              <a:rPr lang="ru-RU" sz="2600" dirty="0" smtClean="0"/>
              <a:t>Если </a:t>
            </a:r>
            <a:r>
              <a:rPr lang="ru-RU" sz="2600" dirty="0"/>
              <a:t>же вы оказались в чрезвычайной </a:t>
            </a:r>
            <a:r>
              <a:rPr lang="ru-RU" sz="2600" dirty="0" smtClean="0"/>
              <a:t>ситуации, нужно </a:t>
            </a:r>
            <a:r>
              <a:rPr lang="ru-RU" sz="2600" dirty="0"/>
              <a:t>постараться запомнить </a:t>
            </a:r>
            <a:r>
              <a:rPr lang="ru-RU" sz="2600" dirty="0" smtClean="0"/>
              <a:t>приметы</a:t>
            </a:r>
            <a:r>
              <a:rPr lang="ru-RU" sz="2600" dirty="0"/>
              <a:t>, по которым </a:t>
            </a:r>
            <a:r>
              <a:rPr lang="ru-RU" sz="2600" dirty="0" smtClean="0"/>
              <a:t>можно задержать преступника.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04731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prezentacii.info/wp-content/uploads/2015/11/AqbuFawdw0YmPQhK/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60" y="0"/>
            <a:ext cx="9163860" cy="687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9048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Терроризм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323653"/>
            <a:ext cx="6912884" cy="2905548"/>
          </a:xfrm>
        </p:spPr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ru-RU" dirty="0"/>
              <a:t>В настоящее время, к сожалению, особую опас­ность представляет терроризм как индивидуальный, так и организованный. Эта форма агрессии отличает­ся разнообразием методов и приемов и в первую оче­редь вызывает у людей страх и панику. Жертвами ста­новятся безвинные люди.      </a:t>
            </a:r>
          </a:p>
          <a:p>
            <a:endParaRPr lang="ru-RU" dirty="0"/>
          </a:p>
        </p:txBody>
      </p:sp>
      <p:pic>
        <p:nvPicPr>
          <p:cNvPr id="5124" name="Picture 4" descr="http://www.islam-orkeniet.kz/wp-content/uploads/2015/12/terr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804323"/>
            <a:ext cx="2520280" cy="150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3753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3447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		Если Вас захватили в качестве заложника,помните, что Ваше собственное поведение может повлиять на обращение с Вами.</a:t>
            </a:r>
          </a:p>
        </p:txBody>
      </p:sp>
      <p:pic>
        <p:nvPicPr>
          <p:cNvPr id="4100" name="Picture 5" descr="http://gorod48.ru/upload/iblock/da7/da75e05091ed2a11526c1698311bc9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3886200"/>
            <a:ext cx="4400550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095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3733800" cy="5638800"/>
          </a:xfrm>
        </p:spPr>
        <p:txBody>
          <a:bodyPr>
            <a:normAutofit fontScale="925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400" smtClean="0"/>
              <a:t>	Моменты захвата и освобождения являются наиболее критическими и опасными. При взрыве или начале стрельбы немедленно падайте на землю, лучше под прикрытие (бордюр, торговую палатку, машину и т.п.). Для большей безопасности накройте голову руками.</a:t>
            </a:r>
          </a:p>
        </p:txBody>
      </p:sp>
      <p:pic>
        <p:nvPicPr>
          <p:cNvPr id="5123" name="Picture 5" descr="http://i.telegraph.co.uk/multimedia/archive/02090/rus_2090167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304800"/>
            <a:ext cx="4386263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7" descr="http://www.ctv.by/sites/default/files/field/image/16/%7Ezalozhniki_s_20665_0x0_m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3581400"/>
            <a:ext cx="3357563" cy="202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07024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3429000"/>
            <a:ext cx="8229600" cy="3124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		Неожиданное движение или шум могут повлечь жестокий отпор со стороны террористов. Не пытайтесь бежать, кричать, звонить без разрешения по телефону, угрожать, требовать, передвигаться без нужды.</a:t>
            </a:r>
          </a:p>
        </p:txBody>
      </p:sp>
      <p:pic>
        <p:nvPicPr>
          <p:cNvPr id="6147" name="Picture 6" descr="http://school9sko.narod.ru/pam/13000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533400"/>
            <a:ext cx="1676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8" descr="http://www.school597.ru/pict/Bezop/11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52400"/>
            <a:ext cx="1930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2784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0"/>
            <a:ext cx="8305800" cy="1981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		Будьте настороже. Сосредоточьте Ваше внимание на звуках, движениях и т.п. Запоминайте все, что происходит</a:t>
            </a:r>
          </a:p>
        </p:txBody>
      </p:sp>
      <p:pic>
        <p:nvPicPr>
          <p:cNvPr id="9219" name="Picture 6" descr="http://cs5978.userapi.com/u136393232/-6/x_482805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457200"/>
            <a:ext cx="5334000" cy="400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9193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100</TotalTime>
  <Words>856</Words>
  <Application>Microsoft Office PowerPoint</Application>
  <PresentationFormat>Экран (4:3)</PresentationFormat>
  <Paragraphs>58</Paragraphs>
  <Slides>25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Остин</vt:lpstr>
      <vt:lpstr>Правила безопасного поведения на улице.</vt:lpstr>
      <vt:lpstr>Презентация PowerPoint</vt:lpstr>
      <vt:lpstr>Несколько важных правил</vt:lpstr>
      <vt:lpstr>Презентация PowerPoint</vt:lpstr>
      <vt:lpstr>Терроризм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Толпа - одно из наиболее опасных явлений городской жизни</vt:lpstr>
      <vt:lpstr>Основные правила поведения в толпе</vt:lpstr>
      <vt:lpstr>Основные правила поведения в толпе</vt:lpstr>
      <vt:lpstr>Если вы поняли, что неизбежно попадёте в давку</vt:lpstr>
      <vt:lpstr>Основные правила поведения в толпе</vt:lpstr>
      <vt:lpstr>Основные правила поведения в толпе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поведения в ситуации криминогенного характера</dc:title>
  <dc:creator>User</dc:creator>
  <cp:lastModifiedBy>Student</cp:lastModifiedBy>
  <cp:revision>12</cp:revision>
  <dcterms:created xsi:type="dcterms:W3CDTF">2016-03-11T17:01:30Z</dcterms:created>
  <dcterms:modified xsi:type="dcterms:W3CDTF">2019-10-23T04:10:30Z</dcterms:modified>
</cp:coreProperties>
</file>